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theme/themeOverride6.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theme/themeOverride62.xml" ContentType="application/vnd.openxmlformats-officedocument.themeOverride+xml"/>
  <Override PartName="/ppt/theme/themeOverride63.xml" ContentType="application/vnd.openxmlformats-officedocument.themeOverride+xml"/>
  <Override PartName="/ppt/theme/themeOverride64.xml" ContentType="application/vnd.openxmlformats-officedocument.themeOverride+xml"/>
  <Override PartName="/ppt/theme/themeOverride65.xml" ContentType="application/vnd.openxmlformats-officedocument.themeOverride+xml"/>
  <Override PartName="/ppt/theme/themeOverride66.xml" ContentType="application/vnd.openxmlformats-officedocument.themeOverride+xml"/>
  <Override PartName="/ppt/theme/themeOverride67.xml" ContentType="application/vnd.openxmlformats-officedocument.themeOverride+xml"/>
  <Override PartName="/ppt/theme/themeOverride68.xml" ContentType="application/vnd.openxmlformats-officedocument.themeOverride+xml"/>
  <Override PartName="/ppt/theme/themeOverride69.xml" ContentType="application/vnd.openxmlformats-officedocument.themeOverride+xml"/>
  <Override PartName="/ppt/theme/themeOverride7.xml" ContentType="application/vnd.openxmlformats-officedocument.themeOverr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ppt/theme/themeOverride73.xml" ContentType="application/vnd.openxmlformats-officedocument.themeOverride+xml"/>
  <Override PartName="/ppt/theme/themeOverride74.xml" ContentType="application/vnd.openxmlformats-officedocument.themeOverride+xml"/>
  <Override PartName="/ppt/theme/themeOverride75.xml" ContentType="application/vnd.openxmlformats-officedocument.themeOverride+xml"/>
  <Override PartName="/ppt/theme/themeOverride76.xml" ContentType="application/vnd.openxmlformats-officedocument.themeOverride+xml"/>
  <Override PartName="/ppt/theme/themeOverride77.xml" ContentType="application/vnd.openxmlformats-officedocument.themeOverride+xml"/>
  <Override PartName="/ppt/theme/themeOverride78.xml" ContentType="application/vnd.openxmlformats-officedocument.themeOverride+xml"/>
  <Override PartName="/ppt/theme/themeOverride79.xml" ContentType="application/vnd.openxmlformats-officedocument.themeOverride+xml"/>
  <Override PartName="/ppt/theme/themeOverride8.xml" ContentType="application/vnd.openxmlformats-officedocument.themeOverride+xml"/>
  <Override PartName="/ppt/theme/themeOverride80.xml" ContentType="application/vnd.openxmlformats-officedocument.themeOverride+xml"/>
  <Override PartName="/ppt/theme/themeOverride81.xml" ContentType="application/vnd.openxmlformats-officedocument.themeOverride+xml"/>
  <Override PartName="/ppt/theme/themeOverride82.xml" ContentType="application/vnd.openxmlformats-officedocument.themeOverride+xml"/>
  <Override PartName="/ppt/theme/themeOverride83.xml" ContentType="application/vnd.openxmlformats-officedocument.themeOverride+xml"/>
  <Override PartName="/ppt/theme/themeOverride84.xml" ContentType="application/vnd.openxmlformats-officedocument.themeOverride+xml"/>
  <Override PartName="/ppt/theme/themeOverride85.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27" r:id="rId3"/>
    <p:sldId id="502" r:id="rId5"/>
    <p:sldId id="549" r:id="rId6"/>
    <p:sldId id="503" r:id="rId7"/>
    <p:sldId id="504" r:id="rId8"/>
    <p:sldId id="527" r:id="rId9"/>
    <p:sldId id="550" r:id="rId10"/>
    <p:sldId id="551" r:id="rId11"/>
    <p:sldId id="552" r:id="rId12"/>
    <p:sldId id="553" r:id="rId13"/>
    <p:sldId id="554" r:id="rId14"/>
    <p:sldId id="526" r:id="rId15"/>
    <p:sldId id="555" r:id="rId16"/>
    <p:sldId id="556" r:id="rId17"/>
    <p:sldId id="557" r:id="rId18"/>
    <p:sldId id="558" r:id="rId19"/>
    <p:sldId id="559" r:id="rId20"/>
    <p:sldId id="560" r:id="rId21"/>
    <p:sldId id="561" r:id="rId22"/>
    <p:sldId id="562" r:id="rId23"/>
    <p:sldId id="506" r:id="rId24"/>
    <p:sldId id="588" r:id="rId25"/>
    <p:sldId id="589" r:id="rId26"/>
    <p:sldId id="505" r:id="rId27"/>
    <p:sldId id="610" r:id="rId28"/>
    <p:sldId id="611" r:id="rId29"/>
    <p:sldId id="631" r:id="rId30"/>
    <p:sldId id="632" r:id="rId31"/>
    <p:sldId id="633" r:id="rId32"/>
    <p:sldId id="635" r:id="rId33"/>
    <p:sldId id="636" r:id="rId34"/>
    <p:sldId id="637" r:id="rId35"/>
    <p:sldId id="638" r:id="rId36"/>
    <p:sldId id="639" r:id="rId37"/>
    <p:sldId id="640" r:id="rId38"/>
    <p:sldId id="641" r:id="rId39"/>
    <p:sldId id="738" r:id="rId40"/>
    <p:sldId id="396" r:id="rId41"/>
    <p:sldId id="507" r:id="rId42"/>
    <p:sldId id="661" r:id="rId43"/>
    <p:sldId id="660" r:id="rId44"/>
    <p:sldId id="664" r:id="rId45"/>
    <p:sldId id="662" r:id="rId46"/>
    <p:sldId id="773" r:id="rId47"/>
    <p:sldId id="739" r:id="rId48"/>
    <p:sldId id="740" r:id="rId49"/>
    <p:sldId id="741" r:id="rId50"/>
    <p:sldId id="663" r:id="rId51"/>
    <p:sldId id="508" r:id="rId52"/>
    <p:sldId id="745" r:id="rId53"/>
    <p:sldId id="746" r:id="rId54"/>
    <p:sldId id="747" r:id="rId55"/>
    <p:sldId id="748" r:id="rId56"/>
    <p:sldId id="749" r:id="rId57"/>
    <p:sldId id="743" r:id="rId58"/>
    <p:sldId id="775" r:id="rId59"/>
    <p:sldId id="776" r:id="rId60"/>
    <p:sldId id="777" r:id="rId61"/>
    <p:sldId id="774" r:id="rId62"/>
    <p:sldId id="397" r:id="rId63"/>
    <p:sldId id="512" r:id="rId64"/>
    <p:sldId id="782" r:id="rId65"/>
    <p:sldId id="783" r:id="rId66"/>
    <p:sldId id="784" r:id="rId67"/>
    <p:sldId id="785" r:id="rId68"/>
    <p:sldId id="786" r:id="rId69"/>
    <p:sldId id="787" r:id="rId70"/>
    <p:sldId id="514" r:id="rId71"/>
    <p:sldId id="810" r:id="rId72"/>
    <p:sldId id="811" r:id="rId73"/>
    <p:sldId id="812" r:id="rId74"/>
    <p:sldId id="515" r:id="rId75"/>
    <p:sldId id="813" r:id="rId76"/>
    <p:sldId id="814" r:id="rId77"/>
    <p:sldId id="815" r:id="rId78"/>
    <p:sldId id="780" r:id="rId79"/>
    <p:sldId id="828" r:id="rId80"/>
    <p:sldId id="779" r:id="rId81"/>
    <p:sldId id="830" r:id="rId82"/>
    <p:sldId id="398" r:id="rId83"/>
    <p:sldId id="516" r:id="rId84"/>
    <p:sldId id="831" r:id="rId85"/>
    <p:sldId id="833" r:id="rId86"/>
    <p:sldId id="834" r:id="rId87"/>
    <p:sldId id="835" r:id="rId88"/>
    <p:sldId id="836" r:id="rId89"/>
    <p:sldId id="837" r:id="rId90"/>
    <p:sldId id="838" r:id="rId91"/>
    <p:sldId id="839" r:id="rId92"/>
    <p:sldId id="519" r:id="rId93"/>
    <p:sldId id="520" r:id="rId94"/>
    <p:sldId id="521" r:id="rId95"/>
    <p:sldId id="341" r:id="rId9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2C0"/>
    <a:srgbClr val="CCE3D9"/>
    <a:srgbClr val="F5F7F2"/>
    <a:srgbClr val="E0837C"/>
    <a:srgbClr val="ECD5D1"/>
    <a:srgbClr val="27444D"/>
    <a:srgbClr val="787777"/>
    <a:srgbClr val="262626"/>
    <a:srgbClr val="034E85"/>
    <a:srgbClr val="0E7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24" d="100"/>
          <a:sy n="124" d="100"/>
        </p:scale>
        <p:origin x="114" y="336"/>
      </p:cViewPr>
      <p:guideLst>
        <p:guide orient="horz" pos="245"/>
        <p:guide pos="280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rgbClr val="F5F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10" advTm="0"/>
    </mc:Choice>
    <mc:Fallback>
      <p:transition advTm="0"/>
    </mc:Fallback>
  </mc:AlternateContent>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0.xml"/><Relationship Id="rId2" Type="http://schemas.openxmlformats.org/officeDocument/2006/relationships/image" Target="../media/image21.jpe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1.xml"/><Relationship Id="rId2" Type="http://schemas.openxmlformats.org/officeDocument/2006/relationships/image" Target="../media/image22.jpe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hemeOverride" Target="../theme/themeOverride12.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23.jpe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3.xml"/><Relationship Id="rId2" Type="http://schemas.openxmlformats.org/officeDocument/2006/relationships/image" Target="../media/image25.jpe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4.xml"/><Relationship Id="rId2" Type="http://schemas.openxmlformats.org/officeDocument/2006/relationships/image" Target="../media/image27.jpeg"/><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hemeOverride" Target="../theme/themeOverride15.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23.jpe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9.jpeg"/><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1.jpeg"/><Relationship Id="rId1"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3.jpeg"/><Relationship Id="rId1"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jpeg"/><Relationship Id="rId1" Type="http://schemas.openxmlformats.org/officeDocument/2006/relationships/image" Target="../media/image34.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hemeOverride" Target="../theme/themeOverride2.xml"/><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jpeg"/><Relationship Id="rId1" Type="http://schemas.openxmlformats.org/officeDocument/2006/relationships/image" Target="../media/image3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1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7.xml"/><Relationship Id="rId2" Type="http://schemas.openxmlformats.org/officeDocument/2006/relationships/image" Target="../media/image39.jpeg"/><Relationship Id="rId1" Type="http://schemas.openxmlformats.org/officeDocument/2006/relationships/image" Target="../media/image38.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8.xml"/><Relationship Id="rId2" Type="http://schemas.openxmlformats.org/officeDocument/2006/relationships/image" Target="../media/image41.jpeg"/><Relationship Id="rId1" Type="http://schemas.openxmlformats.org/officeDocument/2006/relationships/image" Target="../media/image40.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19.xml"/><Relationship Id="rId2" Type="http://schemas.openxmlformats.org/officeDocument/2006/relationships/image" Target="../media/image43.jpeg"/><Relationship Id="rId1" Type="http://schemas.openxmlformats.org/officeDocument/2006/relationships/image" Target="../media/image42.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0.xml"/><Relationship Id="rId2" Type="http://schemas.openxmlformats.org/officeDocument/2006/relationships/image" Target="../media/image45.jpeg"/><Relationship Id="rId1" Type="http://schemas.openxmlformats.org/officeDocument/2006/relationships/image" Target="../media/image44.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1.xml"/><Relationship Id="rId2" Type="http://schemas.openxmlformats.org/officeDocument/2006/relationships/image" Target="../media/image43.jpeg"/><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3.jpeg"/><Relationship Id="rId1" Type="http://schemas.openxmlformats.org/officeDocument/2006/relationships/image" Target="../media/image42.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1.jpe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2.xml"/><Relationship Id="rId2" Type="http://schemas.openxmlformats.org/officeDocument/2006/relationships/image" Target="../media/image43.jpeg"/><Relationship Id="rId1" Type="http://schemas.openxmlformats.org/officeDocument/2006/relationships/image" Target="../media/image42.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3.xml"/><Relationship Id="rId2" Type="http://schemas.openxmlformats.org/officeDocument/2006/relationships/image" Target="../media/image43.jpeg"/><Relationship Id="rId1" Type="http://schemas.openxmlformats.org/officeDocument/2006/relationships/image" Target="../media/image42.jpe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hemeOverride" Target="../theme/themeOverride24.xml"/><Relationship Id="rId5" Type="http://schemas.openxmlformats.org/officeDocument/2006/relationships/image" Target="../media/image54.jpeg"/><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43.jpeg"/><Relationship Id="rId1" Type="http://schemas.openxmlformats.org/officeDocument/2006/relationships/image" Target="../media/image42.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5.xml"/><Relationship Id="rId2" Type="http://schemas.openxmlformats.org/officeDocument/2006/relationships/image" Target="../media/image56.jpeg"/><Relationship Id="rId1" Type="http://schemas.openxmlformats.org/officeDocument/2006/relationships/image" Target="../media/image55.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6.xml"/><Relationship Id="rId2" Type="http://schemas.openxmlformats.org/officeDocument/2006/relationships/image" Target="../media/image58.jpeg"/><Relationship Id="rId1" Type="http://schemas.openxmlformats.org/officeDocument/2006/relationships/image" Target="../media/image57.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27.xml"/><Relationship Id="rId2" Type="http://schemas.openxmlformats.org/officeDocument/2006/relationships/image" Target="../media/image60.jpeg"/><Relationship Id="rId1" Type="http://schemas.openxmlformats.org/officeDocument/2006/relationships/image" Target="../media/image59.jpe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themeOverride" Target="../theme/themeOverride28.xml"/><Relationship Id="rId1" Type="http://schemas.openxmlformats.org/officeDocument/2006/relationships/image" Target="../media/image6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29.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hemeOverride" Target="../theme/themeOverride30.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31.xml"/><Relationship Id="rId1" Type="http://schemas.openxmlformats.org/officeDocument/2006/relationships/image" Target="../media/image62.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hemeOverride" Target="../theme/themeOverride4.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3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33.xml"/><Relationship Id="rId1"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34.xml"/><Relationship Id="rId1" Type="http://schemas.openxmlformats.org/officeDocument/2006/relationships/image" Target="../media/image62.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35.xml"/><Relationship Id="rId2" Type="http://schemas.openxmlformats.org/officeDocument/2006/relationships/image" Target="../media/image65.jpeg"/><Relationship Id="rId1" Type="http://schemas.openxmlformats.org/officeDocument/2006/relationships/image" Target="../media/image64.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36.xml"/><Relationship Id="rId2" Type="http://schemas.openxmlformats.org/officeDocument/2006/relationships/image" Target="../media/image67.jpeg"/><Relationship Id="rId1" Type="http://schemas.openxmlformats.org/officeDocument/2006/relationships/image" Target="../media/image6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37.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38.xml"/><Relationship Id="rId2" Type="http://schemas.openxmlformats.org/officeDocument/2006/relationships/image" Target="../media/image69.jpeg"/><Relationship Id="rId1" Type="http://schemas.openxmlformats.org/officeDocument/2006/relationships/image" Target="../media/image68.jpe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39.xml"/><Relationship Id="rId2" Type="http://schemas.openxmlformats.org/officeDocument/2006/relationships/image" Target="../media/image71.jpeg"/><Relationship Id="rId1" Type="http://schemas.openxmlformats.org/officeDocument/2006/relationships/image" Target="../media/image70.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40.xml"/><Relationship Id="rId2" Type="http://schemas.openxmlformats.org/officeDocument/2006/relationships/image" Target="../media/image73.jpeg"/><Relationship Id="rId1" Type="http://schemas.openxmlformats.org/officeDocument/2006/relationships/image" Target="../media/image72.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41.xml"/><Relationship Id="rId1" Type="http://schemas.openxmlformats.org/officeDocument/2006/relationships/image" Target="../media/image7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5.xml"/><Relationship Id="rId1" Type="http://schemas.openxmlformats.org/officeDocument/2006/relationships/image" Target="../media/image13.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hemeOverride" Target="../theme/themeOverride42.xml"/><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image" Target="../media/image74.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hemeOverride" Target="../theme/themeOverride43.xml"/><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74.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44.xml"/><Relationship Id="rId2" Type="http://schemas.openxmlformats.org/officeDocument/2006/relationships/image" Target="../media/image79.jpeg"/><Relationship Id="rId1" Type="http://schemas.openxmlformats.org/officeDocument/2006/relationships/image" Target="../media/image74.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hemeOverride" Target="../theme/themeOverride45.xml"/><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image" Target="../media/image7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46.xml"/><Relationship Id="rId1" Type="http://schemas.openxmlformats.org/officeDocument/2006/relationships/image" Target="../media/image74.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hemeOverride" Target="../theme/themeOverride47.xml"/><Relationship Id="rId5" Type="http://schemas.openxmlformats.org/officeDocument/2006/relationships/image" Target="../media/image84.jpeg"/><Relationship Id="rId4" Type="http://schemas.openxmlformats.org/officeDocument/2006/relationships/image" Target="../media/image83.jpeg"/><Relationship Id="rId3" Type="http://schemas.openxmlformats.org/officeDocument/2006/relationships/image" Target="../media/image82.jpeg"/><Relationship Id="rId2" Type="http://schemas.openxmlformats.org/officeDocument/2006/relationships/image" Target="../media/image57.jpeg"/><Relationship Id="rId1" Type="http://schemas.openxmlformats.org/officeDocument/2006/relationships/image" Target="../media/image74.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48.xml"/><Relationship Id="rId1" Type="http://schemas.openxmlformats.org/officeDocument/2006/relationships/image" Target="../media/image85.jpe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49.xml"/><Relationship Id="rId2" Type="http://schemas.openxmlformats.org/officeDocument/2006/relationships/image" Target="../media/image86.jpeg"/><Relationship Id="rId1" Type="http://schemas.openxmlformats.org/officeDocument/2006/relationships/image" Target="../media/image74.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50.xml"/><Relationship Id="rId1" Type="http://schemas.openxmlformats.org/officeDocument/2006/relationships/image" Target="../media/image87.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hemeOverride" Target="../theme/themeOverride51.xml"/><Relationship Id="rId1" Type="http://schemas.openxmlformats.org/officeDocument/2006/relationships/image" Target="../media/image62.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6.xml"/><Relationship Id="rId2" Type="http://schemas.openxmlformats.org/officeDocument/2006/relationships/image" Target="../media/image15.jpeg"/><Relationship Id="rId1" Type="http://schemas.openxmlformats.org/officeDocument/2006/relationships/image" Target="../media/image14.png"/></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hemeOverride" Target="../theme/themeOverride52.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jpe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53.xml"/><Relationship Id="rId2" Type="http://schemas.openxmlformats.org/officeDocument/2006/relationships/image" Target="../media/image62.jpeg"/><Relationship Id="rId1" Type="http://schemas.openxmlformats.org/officeDocument/2006/relationships/image" Target="../media/image63.jpe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54.xml"/><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png"/></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5.xml"/><Relationship Id="rId2" Type="http://schemas.openxmlformats.org/officeDocument/2006/relationships/image" Target="../media/image91.jpeg"/><Relationship Id="rId1" Type="http://schemas.openxmlformats.org/officeDocument/2006/relationships/image" Target="../media/image88.pn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56.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88.pn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57.xml"/><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image" Target="../media/image88.png"/></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58.xml"/><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image" Target="../media/image88.pn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59.xml"/><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image" Target="../media/image88.png"/></Relationships>
</file>

<file path=ppt/slides/_rels/slide6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hemeOverride" Target="../theme/themeOverride60.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image" Target="../media/image100.jpe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61.xml"/><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image" Target="../media/image8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7.xml"/><Relationship Id="rId2" Type="http://schemas.openxmlformats.org/officeDocument/2006/relationships/image" Target="../media/image17.jpeg"/><Relationship Id="rId1" Type="http://schemas.openxmlformats.org/officeDocument/2006/relationships/image" Target="../media/image16.pn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62.xml"/><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image" Target="../media/image88.png"/></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63.xml"/><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image" Target="../media/image88.png"/></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64.xml"/><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63.jpeg"/><Relationship Id="rId1" Type="http://schemas.openxmlformats.org/officeDocument/2006/relationships/image" Target="../media/image110.png"/></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5.xml"/><Relationship Id="rId2" Type="http://schemas.openxmlformats.org/officeDocument/2006/relationships/image" Target="../media/image113.jpeg"/><Relationship Id="rId1" Type="http://schemas.openxmlformats.org/officeDocument/2006/relationships/image" Target="../media/image88.png"/></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66.xml"/><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image" Target="../media/image88.pn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7.xml"/><Relationship Id="rId2" Type="http://schemas.openxmlformats.org/officeDocument/2006/relationships/image" Target="../media/image116.jpeg"/><Relationship Id="rId1" Type="http://schemas.openxmlformats.org/officeDocument/2006/relationships/image" Target="../media/image88.pn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8.xml"/><Relationship Id="rId2" Type="http://schemas.openxmlformats.org/officeDocument/2006/relationships/image" Target="../media/image117.jpeg"/><Relationship Id="rId1" Type="http://schemas.openxmlformats.org/officeDocument/2006/relationships/image" Target="../media/image57.jpeg"/></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9.xml"/><Relationship Id="rId2" Type="http://schemas.openxmlformats.org/officeDocument/2006/relationships/image" Target="../media/image119.jpeg"/><Relationship Id="rId1" Type="http://schemas.openxmlformats.org/officeDocument/2006/relationships/image" Target="../media/image118.jpeg"/></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0.xml"/><Relationship Id="rId2" Type="http://schemas.openxmlformats.org/officeDocument/2006/relationships/image" Target="../media/image121.jpeg"/><Relationship Id="rId1" Type="http://schemas.openxmlformats.org/officeDocument/2006/relationships/image" Target="../media/image120.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hemeOverride" Target="../theme/themeOverride8.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6.png"/></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hemeOverride" Target="../theme/themeOverride72.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3.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4.xml"/><Relationship Id="rId2" Type="http://schemas.openxmlformats.org/officeDocument/2006/relationships/image" Target="../media/image123.jpeg"/><Relationship Id="rId1" Type="http://schemas.openxmlformats.org/officeDocument/2006/relationships/image" Target="../media/image122.jpeg"/></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75.xml"/><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image" Target="../media/image122.jpe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6.xml"/><Relationship Id="rId2" Type="http://schemas.openxmlformats.org/officeDocument/2006/relationships/image" Target="../media/image126.jpeg"/><Relationship Id="rId1" Type="http://schemas.openxmlformats.org/officeDocument/2006/relationships/image" Target="../media/image122.jpeg"/></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77.xml"/><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image" Target="../media/image122.jpeg"/></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hemeOverride" Target="../theme/themeOverride78.xml"/><Relationship Id="rId4" Type="http://schemas.openxmlformats.org/officeDocument/2006/relationships/image" Target="../media/image131.jpeg"/><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image" Target="../media/image122.jpeg"/></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9.xml"/><Relationship Id="rId2" Type="http://schemas.openxmlformats.org/officeDocument/2006/relationships/image" Target="../media/image132.jpeg"/><Relationship Id="rId1" Type="http://schemas.openxmlformats.org/officeDocument/2006/relationships/image" Target="../media/image122.jpeg"/></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0.xml"/><Relationship Id="rId2" Type="http://schemas.openxmlformats.org/officeDocument/2006/relationships/image" Target="../media/image133.jpeg"/><Relationship Id="rId1" Type="http://schemas.openxmlformats.org/officeDocument/2006/relationships/image" Target="../media/image122.jpeg"/></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81.xml"/><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image" Target="../media/image12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9.xml"/><Relationship Id="rId2" Type="http://schemas.openxmlformats.org/officeDocument/2006/relationships/image" Target="../media/image20.jpeg"/><Relationship Id="rId1" Type="http://schemas.openxmlformats.org/officeDocument/2006/relationships/image" Target="../media/image16.png"/></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82.xml"/><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image" Target="../media/image136.png"/></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83.xml"/><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image" Target="../media/image139.jpe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4.xml"/></Relationships>
</file>

<file path=ppt/slides/_rels/slide93.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hemeOverride" Target="../theme/themeOverride85.xml"/><Relationship Id="rId4" Type="http://schemas.openxmlformats.org/officeDocument/2006/relationships/tags" Target="../tags/tag1.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4648" t="5464" r="4648" b="3462"/>
          <a:stretch>
            <a:fillRect/>
          </a:stretch>
        </p:blipFill>
        <p:spPr>
          <a:xfrm>
            <a:off x="-1" y="0"/>
            <a:ext cx="9144001" cy="51435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5272" y="629236"/>
            <a:ext cx="3906928" cy="3906928"/>
          </a:xfrm>
          <a:prstGeom prst="rect">
            <a:avLst/>
          </a:prstGeom>
        </p:spPr>
      </p:pic>
      <p:sp>
        <p:nvSpPr>
          <p:cNvPr id="13" name="任意多边形: 形状 12"/>
          <p:cNvSpPr/>
          <p:nvPr/>
        </p:nvSpPr>
        <p:spPr>
          <a:xfrm>
            <a:off x="2565350" y="986829"/>
            <a:ext cx="4238898" cy="3191743"/>
          </a:xfrm>
          <a:custGeom>
            <a:avLst/>
            <a:gdLst>
              <a:gd name="connsiteX0" fmla="*/ 220104 w 4238898"/>
              <a:gd name="connsiteY0" fmla="*/ 2176475 h 3191743"/>
              <a:gd name="connsiteX1" fmla="*/ 442526 w 4238898"/>
              <a:gd name="connsiteY1" fmla="*/ 14042 h 3191743"/>
              <a:gd name="connsiteX2" fmla="*/ 4198980 w 4238898"/>
              <a:gd name="connsiteY2" fmla="*/ 1336215 h 3191743"/>
              <a:gd name="connsiteX3" fmla="*/ 2296040 w 4238898"/>
              <a:gd name="connsiteY3" fmla="*/ 3140302 h 3191743"/>
              <a:gd name="connsiteX4" fmla="*/ 318959 w 4238898"/>
              <a:gd name="connsiteY4" fmla="*/ 2522464 h 3191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898" h="3191743">
                <a:moveTo>
                  <a:pt x="220104" y="2176475"/>
                </a:moveTo>
                <a:cubicBezTo>
                  <a:pt x="-258" y="1165280"/>
                  <a:pt x="-220620" y="154085"/>
                  <a:pt x="442526" y="14042"/>
                </a:cubicBezTo>
                <a:cubicBezTo>
                  <a:pt x="1105672" y="-126001"/>
                  <a:pt x="3890061" y="815172"/>
                  <a:pt x="4198980" y="1336215"/>
                </a:cubicBezTo>
                <a:cubicBezTo>
                  <a:pt x="4507899" y="1857258"/>
                  <a:pt x="2942710" y="2942594"/>
                  <a:pt x="2296040" y="3140302"/>
                </a:cubicBezTo>
                <a:cubicBezTo>
                  <a:pt x="1649370" y="3338010"/>
                  <a:pt x="984164" y="2930237"/>
                  <a:pt x="318959" y="2522464"/>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Paula DeAnda - Why Would I Ever">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524797" y="-1532706"/>
            <a:ext cx="487363" cy="487363"/>
          </a:xfrm>
          <a:prstGeom prst="rect">
            <a:avLst/>
          </a:prstGeom>
        </p:spPr>
      </p:pic>
      <p:sp>
        <p:nvSpPr>
          <p:cNvPr id="8" name="矩形 7"/>
          <p:cNvSpPr/>
          <p:nvPr/>
        </p:nvSpPr>
        <p:spPr>
          <a:xfrm>
            <a:off x="2911475" y="2497455"/>
            <a:ext cx="3100705" cy="583565"/>
          </a:xfrm>
          <a:prstGeom prst="rect">
            <a:avLst/>
          </a:prstGeom>
        </p:spPr>
        <p:txBody>
          <a:bodyPr wrap="square">
            <a:spAutoFit/>
          </a:bodyPr>
          <a:lstStyle/>
          <a:p>
            <a:pPr algn="ctr" fontAlgn="auto">
              <a:spcBef>
                <a:spcPts val="0"/>
              </a:spcBef>
              <a:spcAft>
                <a:spcPts val="0"/>
              </a:spcAft>
              <a:defRPr/>
            </a:pPr>
            <a:r>
              <a:rPr lang="zh-CN" altLang="en-US" sz="32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rPr>
              <a:t>平面设计基础</a:t>
            </a:r>
            <a:endParaRPr lang="zh-CN" altLang="en-US" sz="32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endParaRPr>
          </a:p>
        </p:txBody>
      </p:sp>
      <p:sp>
        <p:nvSpPr>
          <p:cNvPr id="11" name="矩形 10"/>
          <p:cNvSpPr/>
          <p:nvPr/>
        </p:nvSpPr>
        <p:spPr>
          <a:xfrm>
            <a:off x="3018798" y="1735879"/>
            <a:ext cx="2865978" cy="583565"/>
          </a:xfrm>
          <a:prstGeom prst="rect">
            <a:avLst/>
          </a:prstGeom>
        </p:spPr>
        <p:txBody>
          <a:bodyPr wrap="square">
            <a:spAutoFit/>
          </a:bodyPr>
          <a:lstStyle/>
          <a:p>
            <a:pPr algn="ctr"/>
            <a:r>
              <a:rPr lang="zh-CN" altLang="en-US" sz="3200" spc="300" dirty="0">
                <a:solidFill>
                  <a:srgbClr val="27444D"/>
                </a:solidFill>
                <a:latin typeface="DFPOP1W7-B5" panose="040B0709000000000000" pitchFamily="81" charset="-120"/>
                <a:cs typeface="Adobe Arabic" panose="02040503050201020203" pitchFamily="18" charset="-78"/>
                <a:sym typeface="微软雅黑" panose="020B0503020204020204" pitchFamily="34" charset="-122"/>
              </a:rPr>
              <a:t>第三章</a:t>
            </a:r>
            <a:endParaRPr lang="zh-CN" altLang="en-US" sz="3200" spc="300" dirty="0">
              <a:solidFill>
                <a:srgbClr val="27444D"/>
              </a:solidFill>
              <a:latin typeface="DFPOP1W7-B5" panose="040B0709000000000000" pitchFamily="81" charset="-120"/>
              <a:cs typeface="Adobe Arabic" panose="02040503050201020203" pitchFamily="18" charset="-78"/>
              <a:sym typeface="微软雅黑" panose="020B0503020204020204" pitchFamily="34"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18798" y="3864073"/>
            <a:ext cx="2993362" cy="1009330"/>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3018798" y="339502"/>
            <a:ext cx="2993362" cy="1009330"/>
          </a:xfrm>
          <a:prstGeom prst="rect">
            <a:avLst/>
          </a:prstGeom>
        </p:spPr>
      </p:pic>
      <p:cxnSp>
        <p:nvCxnSpPr>
          <p:cNvPr id="17" name="直接连接符 16"/>
          <p:cNvCxnSpPr/>
          <p:nvPr/>
        </p:nvCxnSpPr>
        <p:spPr>
          <a:xfrm>
            <a:off x="3419872" y="2427734"/>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419872" y="3363838"/>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1500"/>
                            </p:stCondLst>
                            <p:childTnLst>
                              <p:par>
                                <p:cTn id="33" presetID="16" presetClass="entr" presetSubtype="2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par>
                                <p:cTn id="36" presetID="16" presetClass="entr" presetSubtype="21"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par>
                          <p:cTn id="39" fill="hold">
                            <p:stCondLst>
                              <p:cond delay="2000"/>
                            </p:stCondLst>
                            <p:childTnLst>
                              <p:par>
                                <p:cTn id="40" presetID="5"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checkerboard(across)">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3" repeatCount="indefinite" fill="hold" display="0">
                  <p:stCondLst>
                    <p:cond delay="indefinite"/>
                  </p:stCondLst>
                  <p:endCondLst>
                    <p:cond evt="onStopAudio" delay="0">
                      <p:tgtEl>
                        <p:sldTgt/>
                      </p:tgtEl>
                    </p:cond>
                  </p:endCondLst>
                </p:cTn>
                <p:tgtEl>
                  <p:spTgt spid="28"/>
                </p:tgtEl>
              </p:cMediaNode>
            </p:audio>
          </p:childTnLst>
        </p:cTn>
      </p:par>
    </p:tnLst>
    <p:bldLst>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002831" y="1248016"/>
            <a:ext cx="1015571" cy="3105721"/>
            <a:chOff x="3402496" y="1308976"/>
            <a:chExt cx="1015571" cy="3105721"/>
          </a:xfrm>
        </p:grpSpPr>
        <p:sp>
          <p:nvSpPr>
            <p:cNvPr id="35" name="任意多边形 47"/>
            <p:cNvSpPr/>
            <p:nvPr/>
          </p:nvSpPr>
          <p:spPr>
            <a:xfrm flipV="1">
              <a:off x="3402496"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7" name="组合 36"/>
            <p:cNvGrpSpPr/>
            <p:nvPr/>
          </p:nvGrpSpPr>
          <p:grpSpPr>
            <a:xfrm>
              <a:off x="3523117" y="1733261"/>
              <a:ext cx="244890" cy="2125880"/>
              <a:chOff x="1404969" y="2714017"/>
              <a:chExt cx="274202" cy="2464677"/>
            </a:xfrm>
          </p:grpSpPr>
          <p:cxnSp>
            <p:nvCxnSpPr>
              <p:cNvPr id="38" name="直接连接符 3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1184275" y="1591945"/>
            <a:ext cx="652145" cy="2620010"/>
            <a:chOff x="3594370" y="2456744"/>
            <a:chExt cx="652142" cy="1871874"/>
          </a:xfrm>
        </p:grpSpPr>
        <p:sp>
          <p:nvSpPr>
            <p:cNvPr id="36" name="同侧圆角矩形 48"/>
            <p:cNvSpPr/>
            <p:nvPr/>
          </p:nvSpPr>
          <p:spPr>
            <a:xfrm flipV="1">
              <a:off x="3594370" y="2456744"/>
              <a:ext cx="652142" cy="1871874"/>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任意多边形 14"/>
            <p:cNvSpPr/>
            <p:nvPr/>
          </p:nvSpPr>
          <p:spPr bwMode="auto">
            <a:xfrm>
              <a:off x="3733434" y="3831841"/>
              <a:ext cx="372743" cy="3806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p>
          </p:txBody>
        </p:sp>
      </p:grpSp>
      <p:sp>
        <p:nvSpPr>
          <p:cNvPr id="30" name="文本框 30"/>
          <p:cNvSpPr txBox="1"/>
          <p:nvPr/>
        </p:nvSpPr>
        <p:spPr bwMode="auto">
          <a:xfrm>
            <a:off x="2411730" y="1672590"/>
            <a:ext cx="1504315" cy="2242185"/>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just">
              <a:lnSpc>
                <a:spcPct val="120000"/>
              </a:lnSpc>
              <a:defRPr/>
            </a:pPr>
            <a:r>
              <a:rPr lang="en-US" altLang="zh-CN" sz="1200">
                <a:solidFill>
                  <a:schemeClr val="tx1">
                    <a:lumMod val="85000"/>
                    <a:lumOff val="15000"/>
                  </a:schemeClr>
                </a:solidFill>
              </a:rPr>
              <a:t>          在肌理相同的条件下，形状的大小、色彩可以有所变动。</a:t>
            </a:r>
            <a:endParaRPr lang="en-US" altLang="zh-CN" sz="1200">
              <a:solidFill>
                <a:schemeClr val="tx1">
                  <a:lumMod val="85000"/>
                  <a:lumOff val="15000"/>
                </a:schemeClr>
              </a:solidFill>
            </a:endParaRPr>
          </a:p>
        </p:txBody>
      </p:sp>
      <p:sp>
        <p:nvSpPr>
          <p:cNvPr id="76" name="Title 1"/>
          <p:cNvSpPr txBox="1"/>
          <p:nvPr/>
        </p:nvSpPr>
        <p:spPr>
          <a:xfrm>
            <a:off x="490855" y="282575"/>
            <a:ext cx="17284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16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）重复的类型</a:t>
            </a:r>
            <a:endParaRPr lang="zh-CN" altLang="en-US" sz="16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27150" y="1884680"/>
            <a:ext cx="368935" cy="1701165"/>
          </a:xfrm>
          <a:prstGeom prst="rect">
            <a:avLst/>
          </a:prstGeom>
          <a:noFill/>
        </p:spPr>
        <p:txBody>
          <a:bodyPr vert="eaVert" wrap="square" lIns="0" tIns="0" rIns="0" bIns="0" rtlCol="0">
            <a:spAutoFit/>
          </a:bodyPr>
          <a:p>
            <a:pPr algn="ctr" eaLnBrk="1" latinLnBrk="0" hangingPunct="1">
              <a:lnSpc>
                <a:spcPct val="150000"/>
              </a:lnSpc>
            </a:pPr>
            <a:r>
              <a:rPr lang="zh-CN" altLang="en-US" sz="1600" b="1">
                <a:solidFill>
                  <a:schemeClr val="accent1">
                    <a:lumMod val="50000"/>
                  </a:schemeClr>
                </a:solidFill>
              </a:rPr>
              <a:t>肌理的重复</a:t>
            </a:r>
            <a:endParaRPr lang="zh-CN" altLang="en-US" sz="1600" b="1">
              <a:solidFill>
                <a:schemeClr val="accent1">
                  <a:lumMod val="50000"/>
                </a:schemeClr>
              </a:solidFill>
            </a:endParaRPr>
          </a:p>
        </p:txBody>
      </p:sp>
      <p:pic>
        <p:nvPicPr>
          <p:cNvPr id="2" name="图片 1" descr="图3-7"/>
          <p:cNvPicPr>
            <a:picLocks noChangeAspect="1"/>
          </p:cNvPicPr>
          <p:nvPr/>
        </p:nvPicPr>
        <p:blipFill>
          <a:blip r:embed="rId2"/>
          <a:stretch>
            <a:fillRect/>
          </a:stretch>
        </p:blipFill>
        <p:spPr>
          <a:xfrm>
            <a:off x="4545330" y="596900"/>
            <a:ext cx="3956685" cy="38519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1000" fill="hold"/>
                                        <p:tgtEl>
                                          <p:spTgt spid="73"/>
                                        </p:tgtEl>
                                        <p:attrNameLst>
                                          <p:attrName>ppt_w</p:attrName>
                                        </p:attrNameLst>
                                      </p:cBhvr>
                                      <p:tavLst>
                                        <p:tav tm="0">
                                          <p:val>
                                            <p:fltVal val="0"/>
                                          </p:val>
                                        </p:tav>
                                        <p:tav tm="100000">
                                          <p:val>
                                            <p:strVal val="#ppt_w"/>
                                          </p:val>
                                        </p:tav>
                                      </p:tavLst>
                                    </p:anim>
                                    <p:anim calcmode="lin" valueType="num">
                                      <p:cBhvr>
                                        <p:cTn id="8" dur="1000" fill="hold"/>
                                        <p:tgtEl>
                                          <p:spTgt spid="73"/>
                                        </p:tgtEl>
                                        <p:attrNameLst>
                                          <p:attrName>ppt_h</p:attrName>
                                        </p:attrNameLst>
                                      </p:cBhvr>
                                      <p:tavLst>
                                        <p:tav tm="0">
                                          <p:val>
                                            <p:fltVal val="0"/>
                                          </p:val>
                                        </p:tav>
                                        <p:tav tm="100000">
                                          <p:val>
                                            <p:strVal val="#ppt_h"/>
                                          </p:val>
                                        </p:tav>
                                      </p:tavLst>
                                    </p:anim>
                                    <p:anim calcmode="lin" valueType="num">
                                      <p:cBhvr>
                                        <p:cTn id="9" dur="1000" fill="hold"/>
                                        <p:tgtEl>
                                          <p:spTgt spid="73"/>
                                        </p:tgtEl>
                                        <p:attrNameLst>
                                          <p:attrName>style.rotation</p:attrName>
                                        </p:attrNameLst>
                                      </p:cBhvr>
                                      <p:tavLst>
                                        <p:tav tm="0">
                                          <p:val>
                                            <p:fltVal val="90"/>
                                          </p:val>
                                        </p:tav>
                                        <p:tav tm="100000">
                                          <p:val>
                                            <p:fltVal val="0"/>
                                          </p:val>
                                        </p:tav>
                                      </p:tavLst>
                                    </p:anim>
                                    <p:animEffect transition="in" filter="fade">
                                      <p:cBhvr>
                                        <p:cTn id="10" dur="1000"/>
                                        <p:tgtEl>
                                          <p:spTgt spid="73"/>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down)">
                                      <p:cBhvr>
                                        <p:cTn id="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002831" y="1248016"/>
            <a:ext cx="1015571" cy="3105721"/>
            <a:chOff x="3402496" y="1308976"/>
            <a:chExt cx="1015571" cy="3105721"/>
          </a:xfrm>
        </p:grpSpPr>
        <p:sp>
          <p:nvSpPr>
            <p:cNvPr id="35" name="任意多边形 47"/>
            <p:cNvSpPr/>
            <p:nvPr/>
          </p:nvSpPr>
          <p:spPr>
            <a:xfrm flipV="1">
              <a:off x="3402496"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7" name="组合 36"/>
            <p:cNvGrpSpPr/>
            <p:nvPr/>
          </p:nvGrpSpPr>
          <p:grpSpPr>
            <a:xfrm>
              <a:off x="3523117" y="1733261"/>
              <a:ext cx="244890" cy="2125880"/>
              <a:chOff x="1404969" y="2714017"/>
              <a:chExt cx="274202" cy="2464677"/>
            </a:xfrm>
          </p:grpSpPr>
          <p:cxnSp>
            <p:nvCxnSpPr>
              <p:cNvPr id="38" name="直接连接符 3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1184275" y="1591945"/>
            <a:ext cx="652145" cy="2620010"/>
            <a:chOff x="3594370" y="2456744"/>
            <a:chExt cx="652142" cy="1871874"/>
          </a:xfrm>
        </p:grpSpPr>
        <p:sp>
          <p:nvSpPr>
            <p:cNvPr id="36" name="同侧圆角矩形 48"/>
            <p:cNvSpPr/>
            <p:nvPr/>
          </p:nvSpPr>
          <p:spPr>
            <a:xfrm flipV="1">
              <a:off x="3594370" y="2456744"/>
              <a:ext cx="652142" cy="1871874"/>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任意多边形 14"/>
            <p:cNvSpPr/>
            <p:nvPr/>
          </p:nvSpPr>
          <p:spPr bwMode="auto">
            <a:xfrm>
              <a:off x="3733434" y="3831841"/>
              <a:ext cx="372743" cy="3806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p>
          </p:txBody>
        </p:sp>
      </p:grpSp>
      <p:sp>
        <p:nvSpPr>
          <p:cNvPr id="30" name="文本框 30"/>
          <p:cNvSpPr txBox="1"/>
          <p:nvPr/>
        </p:nvSpPr>
        <p:spPr bwMode="auto">
          <a:xfrm>
            <a:off x="2411730" y="1672590"/>
            <a:ext cx="1504315" cy="2242185"/>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just">
              <a:lnSpc>
                <a:spcPct val="120000"/>
              </a:lnSpc>
              <a:defRPr/>
            </a:pPr>
            <a:r>
              <a:rPr lang="en-US" altLang="zh-CN" sz="1200">
                <a:solidFill>
                  <a:schemeClr val="tx1">
                    <a:lumMod val="85000"/>
                    <a:lumOff val="15000"/>
                  </a:schemeClr>
                </a:solidFill>
              </a:rPr>
              <a:t>          形状在构成中有着明显一致的方向性。</a:t>
            </a:r>
            <a:endParaRPr lang="en-US" altLang="zh-CN" sz="1200">
              <a:solidFill>
                <a:schemeClr val="tx1">
                  <a:lumMod val="85000"/>
                  <a:lumOff val="15000"/>
                </a:schemeClr>
              </a:solidFill>
            </a:endParaRPr>
          </a:p>
        </p:txBody>
      </p:sp>
      <p:sp>
        <p:nvSpPr>
          <p:cNvPr id="76" name="Title 1"/>
          <p:cNvSpPr txBox="1"/>
          <p:nvPr/>
        </p:nvSpPr>
        <p:spPr>
          <a:xfrm>
            <a:off x="490855" y="282575"/>
            <a:ext cx="17284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16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）重复的类型</a:t>
            </a:r>
            <a:endParaRPr lang="zh-CN" altLang="en-US" sz="16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27150" y="1884680"/>
            <a:ext cx="368935" cy="1701165"/>
          </a:xfrm>
          <a:prstGeom prst="rect">
            <a:avLst/>
          </a:prstGeom>
          <a:noFill/>
        </p:spPr>
        <p:txBody>
          <a:bodyPr vert="eaVert" wrap="square" lIns="0" tIns="0" rIns="0" bIns="0" rtlCol="0">
            <a:spAutoFit/>
          </a:bodyPr>
          <a:p>
            <a:pPr algn="ctr" eaLnBrk="1" latinLnBrk="0" hangingPunct="1">
              <a:lnSpc>
                <a:spcPct val="150000"/>
              </a:lnSpc>
            </a:pPr>
            <a:r>
              <a:rPr lang="zh-CN" altLang="en-US" sz="1600" b="1">
                <a:solidFill>
                  <a:schemeClr val="accent1">
                    <a:lumMod val="50000"/>
                  </a:schemeClr>
                </a:solidFill>
              </a:rPr>
              <a:t>方向的重复</a:t>
            </a:r>
            <a:endParaRPr lang="zh-CN" altLang="en-US" sz="1600" b="1">
              <a:solidFill>
                <a:schemeClr val="accent1">
                  <a:lumMod val="50000"/>
                </a:schemeClr>
              </a:solidFill>
            </a:endParaRPr>
          </a:p>
        </p:txBody>
      </p:sp>
      <p:pic>
        <p:nvPicPr>
          <p:cNvPr id="3" name="图片 2" descr="图3-8"/>
          <p:cNvPicPr>
            <a:picLocks noChangeAspect="1"/>
          </p:cNvPicPr>
          <p:nvPr/>
        </p:nvPicPr>
        <p:blipFill>
          <a:blip r:embed="rId2"/>
          <a:stretch>
            <a:fillRect/>
          </a:stretch>
        </p:blipFill>
        <p:spPr>
          <a:xfrm>
            <a:off x="4450080" y="585470"/>
            <a:ext cx="3626485" cy="36264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1000" fill="hold"/>
                                        <p:tgtEl>
                                          <p:spTgt spid="73"/>
                                        </p:tgtEl>
                                        <p:attrNameLst>
                                          <p:attrName>ppt_w</p:attrName>
                                        </p:attrNameLst>
                                      </p:cBhvr>
                                      <p:tavLst>
                                        <p:tav tm="0">
                                          <p:val>
                                            <p:fltVal val="0"/>
                                          </p:val>
                                        </p:tav>
                                        <p:tav tm="100000">
                                          <p:val>
                                            <p:strVal val="#ppt_w"/>
                                          </p:val>
                                        </p:tav>
                                      </p:tavLst>
                                    </p:anim>
                                    <p:anim calcmode="lin" valueType="num">
                                      <p:cBhvr>
                                        <p:cTn id="8" dur="1000" fill="hold"/>
                                        <p:tgtEl>
                                          <p:spTgt spid="73"/>
                                        </p:tgtEl>
                                        <p:attrNameLst>
                                          <p:attrName>ppt_h</p:attrName>
                                        </p:attrNameLst>
                                      </p:cBhvr>
                                      <p:tavLst>
                                        <p:tav tm="0">
                                          <p:val>
                                            <p:fltVal val="0"/>
                                          </p:val>
                                        </p:tav>
                                        <p:tav tm="100000">
                                          <p:val>
                                            <p:strVal val="#ppt_h"/>
                                          </p:val>
                                        </p:tav>
                                      </p:tavLst>
                                    </p:anim>
                                    <p:anim calcmode="lin" valueType="num">
                                      <p:cBhvr>
                                        <p:cTn id="9" dur="1000" fill="hold"/>
                                        <p:tgtEl>
                                          <p:spTgt spid="73"/>
                                        </p:tgtEl>
                                        <p:attrNameLst>
                                          <p:attrName>style.rotation</p:attrName>
                                        </p:attrNameLst>
                                      </p:cBhvr>
                                      <p:tavLst>
                                        <p:tav tm="0">
                                          <p:val>
                                            <p:fltVal val="90"/>
                                          </p:val>
                                        </p:tav>
                                        <p:tav tm="100000">
                                          <p:val>
                                            <p:fltVal val="0"/>
                                          </p:val>
                                        </p:tav>
                                      </p:tavLst>
                                    </p:anim>
                                    <p:animEffect transition="in" filter="fade">
                                      <p:cBhvr>
                                        <p:cTn id="10" dur="1000"/>
                                        <p:tgtEl>
                                          <p:spTgt spid="73"/>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down)">
                                      <p:cBhvr>
                                        <p:cTn id="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265629" y="1794550"/>
            <a:ext cx="1743075" cy="1925240"/>
            <a:chOff x="5423601" y="2387806"/>
            <a:chExt cx="2324100" cy="2566987"/>
          </a:xfrm>
          <a:blipFill dpi="0" rotWithShape="1">
            <a:blip r:embed="rId1">
              <a:extLst>
                <a:ext uri="{28A0092B-C50C-407E-A947-70E740481C1C}">
                  <a14:useLocalDpi xmlns:a14="http://schemas.microsoft.com/office/drawing/2010/main" val="0"/>
                </a:ext>
              </a:extLst>
            </a:blip>
            <a:srcRect/>
            <a:stretch>
              <a:fillRect/>
            </a:stretch>
          </a:blipFill>
        </p:grpSpPr>
        <p:sp>
          <p:nvSpPr>
            <p:cNvPr id="38" name="任意多边形 17"/>
            <p:cNvSpPr/>
            <p:nvPr/>
          </p:nvSpPr>
          <p:spPr bwMode="auto">
            <a:xfrm>
              <a:off x="5423601" y="2943431"/>
              <a:ext cx="2324100" cy="2011362"/>
            </a:xfrm>
            <a:custGeom>
              <a:avLst/>
              <a:gdLst>
                <a:gd name="T0" fmla="*/ 1256 w 2521"/>
                <a:gd name="T1" fmla="*/ 2181 h 2182"/>
                <a:gd name="T2" fmla="*/ 1256 w 2521"/>
                <a:gd name="T3" fmla="*/ 2181 h 2182"/>
                <a:gd name="T4" fmla="*/ 444 w 2521"/>
                <a:gd name="T5" fmla="*/ 774 h 2182"/>
                <a:gd name="T6" fmla="*/ 2077 w 2521"/>
                <a:gd name="T7" fmla="*/ 774 h 2182"/>
                <a:gd name="T8" fmla="*/ 1256 w 2521"/>
                <a:gd name="T9" fmla="*/ 2181 h 2182"/>
              </a:gdLst>
              <a:ahLst/>
              <a:cxnLst>
                <a:cxn ang="0">
                  <a:pos x="T0" y="T1"/>
                </a:cxn>
                <a:cxn ang="0">
                  <a:pos x="T2" y="T3"/>
                </a:cxn>
                <a:cxn ang="0">
                  <a:pos x="T4" y="T5"/>
                </a:cxn>
                <a:cxn ang="0">
                  <a:pos x="T6" y="T7"/>
                </a:cxn>
                <a:cxn ang="0">
                  <a:pos x="T8" y="T9"/>
                </a:cxn>
              </a:cxnLst>
              <a:rect l="0" t="0" r="r" b="b"/>
              <a:pathLst>
                <a:path w="2521" h="2182">
                  <a:moveTo>
                    <a:pt x="1256" y="2181"/>
                  </a:moveTo>
                  <a:lnTo>
                    <a:pt x="1256" y="2181"/>
                  </a:lnTo>
                  <a:cubicBezTo>
                    <a:pt x="359" y="2181"/>
                    <a:pt x="0" y="1548"/>
                    <a:pt x="444" y="774"/>
                  </a:cubicBezTo>
                  <a:cubicBezTo>
                    <a:pt x="897" y="0"/>
                    <a:pt x="1624" y="0"/>
                    <a:pt x="2077" y="774"/>
                  </a:cubicBezTo>
                  <a:cubicBezTo>
                    <a:pt x="2520" y="1548"/>
                    <a:pt x="2153" y="2181"/>
                    <a:pt x="1256" y="2181"/>
                  </a:cubicBezTo>
                </a:path>
              </a:pathLst>
            </a:custGeom>
            <a:grpFill/>
            <a:ln>
              <a:noFill/>
            </a:ln>
            <a:effectLst/>
          </p:spPr>
          <p:txBody>
            <a:bodyPr anchor="ctr"/>
            <a:lstStyle/>
            <a:p>
              <a:pPr algn="ctr"/>
            </a:p>
          </p:txBody>
        </p:sp>
        <p:sp>
          <p:nvSpPr>
            <p:cNvPr id="39" name="任意多边形 18"/>
            <p:cNvSpPr/>
            <p:nvPr/>
          </p:nvSpPr>
          <p:spPr bwMode="auto">
            <a:xfrm>
              <a:off x="6163376" y="2387806"/>
              <a:ext cx="844550" cy="625476"/>
            </a:xfrm>
            <a:custGeom>
              <a:avLst/>
              <a:gdLst>
                <a:gd name="T0" fmla="*/ 850 w 916"/>
                <a:gd name="T1" fmla="*/ 113 h 681"/>
                <a:gd name="T2" fmla="*/ 850 w 916"/>
                <a:gd name="T3" fmla="*/ 113 h 681"/>
                <a:gd name="T4" fmla="*/ 727 w 916"/>
                <a:gd name="T5" fmla="*/ 160 h 681"/>
                <a:gd name="T6" fmla="*/ 651 w 916"/>
                <a:gd name="T7" fmla="*/ 132 h 681"/>
                <a:gd name="T8" fmla="*/ 623 w 916"/>
                <a:gd name="T9" fmla="*/ 75 h 681"/>
                <a:gd name="T10" fmla="*/ 566 w 916"/>
                <a:gd name="T11" fmla="*/ 0 h 681"/>
                <a:gd name="T12" fmla="*/ 519 w 916"/>
                <a:gd name="T13" fmla="*/ 75 h 681"/>
                <a:gd name="T14" fmla="*/ 491 w 916"/>
                <a:gd name="T15" fmla="*/ 132 h 681"/>
                <a:gd name="T16" fmla="*/ 415 w 916"/>
                <a:gd name="T17" fmla="*/ 142 h 681"/>
                <a:gd name="T18" fmla="*/ 406 w 916"/>
                <a:gd name="T19" fmla="*/ 142 h 681"/>
                <a:gd name="T20" fmla="*/ 340 w 916"/>
                <a:gd name="T21" fmla="*/ 75 h 681"/>
                <a:gd name="T22" fmla="*/ 283 w 916"/>
                <a:gd name="T23" fmla="*/ 142 h 681"/>
                <a:gd name="T24" fmla="*/ 264 w 916"/>
                <a:gd name="T25" fmla="*/ 170 h 681"/>
                <a:gd name="T26" fmla="*/ 189 w 916"/>
                <a:gd name="T27" fmla="*/ 179 h 681"/>
                <a:gd name="T28" fmla="*/ 189 w 916"/>
                <a:gd name="T29" fmla="*/ 179 h 681"/>
                <a:gd name="T30" fmla="*/ 66 w 916"/>
                <a:gd name="T31" fmla="*/ 113 h 681"/>
                <a:gd name="T32" fmla="*/ 57 w 916"/>
                <a:gd name="T33" fmla="*/ 113 h 681"/>
                <a:gd name="T34" fmla="*/ 9 w 916"/>
                <a:gd name="T35" fmla="*/ 189 h 681"/>
                <a:gd name="T36" fmla="*/ 151 w 916"/>
                <a:gd name="T37" fmla="*/ 613 h 681"/>
                <a:gd name="T38" fmla="*/ 245 w 916"/>
                <a:gd name="T39" fmla="*/ 680 h 681"/>
                <a:gd name="T40" fmla="*/ 661 w 916"/>
                <a:gd name="T41" fmla="*/ 680 h 681"/>
                <a:gd name="T42" fmla="*/ 764 w 916"/>
                <a:gd name="T43" fmla="*/ 613 h 681"/>
                <a:gd name="T44" fmla="*/ 906 w 916"/>
                <a:gd name="T45" fmla="*/ 189 h 681"/>
                <a:gd name="T46" fmla="*/ 850 w 916"/>
                <a:gd name="T47" fmla="*/ 11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6" h="681">
                  <a:moveTo>
                    <a:pt x="850" y="113"/>
                  </a:moveTo>
                  <a:lnTo>
                    <a:pt x="850" y="113"/>
                  </a:lnTo>
                  <a:cubicBezTo>
                    <a:pt x="802" y="113"/>
                    <a:pt x="755" y="132"/>
                    <a:pt x="727" y="160"/>
                  </a:cubicBezTo>
                  <a:cubicBezTo>
                    <a:pt x="699" y="179"/>
                    <a:pt x="670" y="170"/>
                    <a:pt x="651" y="132"/>
                  </a:cubicBezTo>
                  <a:cubicBezTo>
                    <a:pt x="623" y="75"/>
                    <a:pt x="623" y="75"/>
                    <a:pt x="623" y="75"/>
                  </a:cubicBezTo>
                  <a:cubicBezTo>
                    <a:pt x="604" y="38"/>
                    <a:pt x="585" y="0"/>
                    <a:pt x="566" y="0"/>
                  </a:cubicBezTo>
                  <a:cubicBezTo>
                    <a:pt x="557" y="0"/>
                    <a:pt x="538" y="38"/>
                    <a:pt x="519" y="75"/>
                  </a:cubicBezTo>
                  <a:cubicBezTo>
                    <a:pt x="491" y="132"/>
                    <a:pt x="491" y="132"/>
                    <a:pt x="491" y="132"/>
                  </a:cubicBezTo>
                  <a:cubicBezTo>
                    <a:pt x="472" y="170"/>
                    <a:pt x="434" y="170"/>
                    <a:pt x="415" y="142"/>
                  </a:cubicBezTo>
                  <a:cubicBezTo>
                    <a:pt x="406" y="142"/>
                    <a:pt x="406" y="142"/>
                    <a:pt x="406" y="142"/>
                  </a:cubicBezTo>
                  <a:cubicBezTo>
                    <a:pt x="387" y="104"/>
                    <a:pt x="359" y="75"/>
                    <a:pt x="340" y="75"/>
                  </a:cubicBezTo>
                  <a:cubicBezTo>
                    <a:pt x="330" y="75"/>
                    <a:pt x="302" y="113"/>
                    <a:pt x="283" y="142"/>
                  </a:cubicBezTo>
                  <a:cubicBezTo>
                    <a:pt x="264" y="170"/>
                    <a:pt x="264" y="170"/>
                    <a:pt x="264" y="170"/>
                  </a:cubicBezTo>
                  <a:cubicBezTo>
                    <a:pt x="245" y="207"/>
                    <a:pt x="208" y="207"/>
                    <a:pt x="189" y="179"/>
                  </a:cubicBezTo>
                  <a:lnTo>
                    <a:pt x="189" y="179"/>
                  </a:lnTo>
                  <a:cubicBezTo>
                    <a:pt x="160" y="142"/>
                    <a:pt x="104" y="113"/>
                    <a:pt x="66" y="113"/>
                  </a:cubicBezTo>
                  <a:cubicBezTo>
                    <a:pt x="57" y="113"/>
                    <a:pt x="57" y="113"/>
                    <a:pt x="57" y="113"/>
                  </a:cubicBezTo>
                  <a:cubicBezTo>
                    <a:pt x="19" y="113"/>
                    <a:pt x="0" y="151"/>
                    <a:pt x="9" y="189"/>
                  </a:cubicBezTo>
                  <a:cubicBezTo>
                    <a:pt x="151" y="613"/>
                    <a:pt x="151" y="613"/>
                    <a:pt x="151" y="613"/>
                  </a:cubicBezTo>
                  <a:cubicBezTo>
                    <a:pt x="160" y="651"/>
                    <a:pt x="208" y="680"/>
                    <a:pt x="245" y="680"/>
                  </a:cubicBezTo>
                  <a:cubicBezTo>
                    <a:pt x="661" y="680"/>
                    <a:pt x="661" y="680"/>
                    <a:pt x="661" y="680"/>
                  </a:cubicBezTo>
                  <a:cubicBezTo>
                    <a:pt x="708" y="680"/>
                    <a:pt x="746" y="651"/>
                    <a:pt x="764" y="613"/>
                  </a:cubicBezTo>
                  <a:cubicBezTo>
                    <a:pt x="906" y="189"/>
                    <a:pt x="906" y="189"/>
                    <a:pt x="906" y="189"/>
                  </a:cubicBezTo>
                  <a:cubicBezTo>
                    <a:pt x="915" y="151"/>
                    <a:pt x="897" y="113"/>
                    <a:pt x="850" y="113"/>
                  </a:cubicBezTo>
                </a:path>
              </a:pathLst>
            </a:custGeom>
            <a:grpFill/>
            <a:ln>
              <a:noFill/>
            </a:ln>
            <a:effectLst/>
          </p:spPr>
          <p:txBody>
            <a:bodyPr anchor="ctr"/>
            <a:lstStyle/>
            <a:p>
              <a:pPr algn="ctr"/>
            </a:p>
          </p:txBody>
        </p:sp>
        <p:sp>
          <p:nvSpPr>
            <p:cNvPr id="40" name="任意多边形 19"/>
            <p:cNvSpPr/>
            <p:nvPr/>
          </p:nvSpPr>
          <p:spPr bwMode="auto">
            <a:xfrm>
              <a:off x="6252324" y="2996808"/>
              <a:ext cx="662164" cy="174732"/>
            </a:xfrm>
            <a:custGeom>
              <a:avLst/>
              <a:gdLst>
                <a:gd name="T0" fmla="*/ 92996688 w 719"/>
                <a:gd name="T1" fmla="*/ 12262909 h 190"/>
                <a:gd name="T2" fmla="*/ 92996688 w 719"/>
                <a:gd name="T3" fmla="*/ 12262909 h 190"/>
                <a:gd name="T4" fmla="*/ 78360619 w 719"/>
                <a:gd name="T5" fmla="*/ 24396478 h 190"/>
                <a:gd name="T6" fmla="*/ 15931318 w 719"/>
                <a:gd name="T7" fmla="*/ 24396478 h 190"/>
                <a:gd name="T8" fmla="*/ 0 w 719"/>
                <a:gd name="T9" fmla="*/ 12262909 h 190"/>
                <a:gd name="T10" fmla="*/ 15931318 w 719"/>
                <a:gd name="T11" fmla="*/ 0 h 190"/>
                <a:gd name="T12" fmla="*/ 78360619 w 719"/>
                <a:gd name="T13" fmla="*/ 0 h 190"/>
                <a:gd name="T14" fmla="*/ 92996688 w 719"/>
                <a:gd name="T15" fmla="*/ 12262909 h 1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9" h="190">
                  <a:moveTo>
                    <a:pt x="718" y="95"/>
                  </a:moveTo>
                  <a:lnTo>
                    <a:pt x="718" y="95"/>
                  </a:lnTo>
                  <a:cubicBezTo>
                    <a:pt x="718" y="152"/>
                    <a:pt x="670" y="189"/>
                    <a:pt x="605" y="189"/>
                  </a:cubicBezTo>
                  <a:cubicBezTo>
                    <a:pt x="123" y="189"/>
                    <a:pt x="123" y="189"/>
                    <a:pt x="123" y="189"/>
                  </a:cubicBezTo>
                  <a:cubicBezTo>
                    <a:pt x="57" y="189"/>
                    <a:pt x="0" y="152"/>
                    <a:pt x="0" y="95"/>
                  </a:cubicBezTo>
                  <a:cubicBezTo>
                    <a:pt x="0" y="48"/>
                    <a:pt x="57" y="0"/>
                    <a:pt x="123" y="0"/>
                  </a:cubicBezTo>
                  <a:cubicBezTo>
                    <a:pt x="605" y="0"/>
                    <a:pt x="605" y="0"/>
                    <a:pt x="605" y="0"/>
                  </a:cubicBezTo>
                  <a:cubicBezTo>
                    <a:pt x="670" y="0"/>
                    <a:pt x="718" y="48"/>
                    <a:pt x="718" y="95"/>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1" name="任意多边形 28"/>
            <p:cNvSpPr/>
            <p:nvPr/>
          </p:nvSpPr>
          <p:spPr bwMode="auto">
            <a:xfrm>
              <a:off x="6238101" y="3651456"/>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p>
          </p:txBody>
        </p:sp>
      </p:grpSp>
      <p:grpSp>
        <p:nvGrpSpPr>
          <p:cNvPr id="28" name="组合 27"/>
          <p:cNvGrpSpPr/>
          <p:nvPr/>
        </p:nvGrpSpPr>
        <p:grpSpPr>
          <a:xfrm>
            <a:off x="5134252" y="1752362"/>
            <a:ext cx="2081213" cy="2297906"/>
            <a:chOff x="6565014" y="2273506"/>
            <a:chExt cx="2774950" cy="3063875"/>
          </a:xfrm>
          <a:blipFill dpi="0" rotWithShape="1">
            <a:blip r:embed="rId3">
              <a:extLst>
                <a:ext uri="{28A0092B-C50C-407E-A947-70E740481C1C}">
                  <a14:useLocalDpi xmlns:a14="http://schemas.microsoft.com/office/drawing/2010/main" val="0"/>
                </a:ext>
              </a:extLst>
            </a:blip>
            <a:srcRect/>
            <a:stretch>
              <a:fillRect/>
            </a:stretch>
          </a:blipFill>
        </p:grpSpPr>
        <p:sp>
          <p:nvSpPr>
            <p:cNvPr id="34" name="任意多边形 23"/>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grpFill/>
            <a:ln>
              <a:noFill/>
            </a:ln>
            <a:effectLst/>
          </p:spPr>
          <p:txBody>
            <a:bodyPr anchor="ctr"/>
            <a:lstStyle/>
            <a:p>
              <a:pPr algn="ctr"/>
            </a:p>
          </p:txBody>
        </p:sp>
        <p:sp>
          <p:nvSpPr>
            <p:cNvPr id="35" name="任意多边形 24"/>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grpFill/>
            <a:ln>
              <a:noFill/>
            </a:ln>
            <a:effectLst/>
          </p:spPr>
          <p:txBody>
            <a:bodyPr anchor="ctr"/>
            <a:lstStyle/>
            <a:p>
              <a:pPr algn="ctr"/>
            </a:p>
          </p:txBody>
        </p:sp>
        <p:sp>
          <p:nvSpPr>
            <p:cNvPr id="36" name="任意多边形 25"/>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任意多边形 26"/>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29" name="组合 28"/>
          <p:cNvGrpSpPr/>
          <p:nvPr/>
        </p:nvGrpSpPr>
        <p:grpSpPr>
          <a:xfrm>
            <a:off x="6979871" y="1166892"/>
            <a:ext cx="2081213" cy="2297906"/>
            <a:chOff x="6565014" y="2273506"/>
            <a:chExt cx="2774950" cy="3063875"/>
          </a:xfrm>
          <a:blipFill dpi="0" rotWithShape="1">
            <a:blip r:embed="rId3">
              <a:extLst>
                <a:ext uri="{28A0092B-C50C-407E-A947-70E740481C1C}">
                  <a14:useLocalDpi xmlns:a14="http://schemas.microsoft.com/office/drawing/2010/main" val="0"/>
                </a:ext>
              </a:extLst>
            </a:blip>
            <a:srcRect/>
            <a:stretch>
              <a:fillRect/>
            </a:stretch>
          </a:blipFill>
        </p:grpSpPr>
        <p:sp>
          <p:nvSpPr>
            <p:cNvPr id="30" name="任意多边形 32"/>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grpFill/>
            <a:ln>
              <a:noFill/>
            </a:ln>
            <a:effectLst/>
          </p:spPr>
          <p:txBody>
            <a:bodyPr anchor="ctr"/>
            <a:lstStyle/>
            <a:p>
              <a:pPr algn="ctr"/>
            </a:p>
          </p:txBody>
        </p:sp>
        <p:sp>
          <p:nvSpPr>
            <p:cNvPr id="31" name="任意多边形 33"/>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grpFill/>
            <a:ln>
              <a:noFill/>
            </a:ln>
            <a:effectLst/>
          </p:spPr>
          <p:txBody>
            <a:bodyPr anchor="ctr"/>
            <a:lstStyle/>
            <a:p>
              <a:pPr algn="ctr"/>
            </a:p>
          </p:txBody>
        </p:sp>
        <p:sp>
          <p:nvSpPr>
            <p:cNvPr id="32" name="任意多边形 34"/>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3" name="任意多边形 35"/>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sp>
        <p:nvSpPr>
          <p:cNvPr id="17" name="文本框 12"/>
          <p:cNvSpPr txBox="1"/>
          <p:nvPr/>
        </p:nvSpPr>
        <p:spPr bwMode="auto">
          <a:xfrm>
            <a:off x="501650" y="797560"/>
            <a:ext cx="210756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a:bodyPr>
          <a:lstStyle/>
          <a:p>
            <a:pPr algn="l" eaLnBrk="1" hangingPunct="1">
              <a:lnSpc>
                <a:spcPct val="120000"/>
              </a:lnSpc>
              <a:spcBef>
                <a:spcPct val="0"/>
              </a:spcBef>
              <a:buFontTx/>
              <a:buNone/>
            </a:pPr>
            <a:r>
              <a:rPr lang="zh-CN" altLang="en-US" sz="1600" b="1" dirty="0">
                <a:solidFill>
                  <a:schemeClr val="accent3">
                    <a:lumMod val="50000"/>
                  </a:schemeClr>
                </a:solidFill>
              </a:rPr>
              <a:t>（1）近似构成的含义</a:t>
            </a:r>
            <a:endParaRPr lang="zh-CN" altLang="en-US" sz="1600" b="1" dirty="0">
              <a:solidFill>
                <a:schemeClr val="accent3">
                  <a:lumMod val="50000"/>
                </a:schemeClr>
              </a:solidFill>
            </a:endParaRPr>
          </a:p>
        </p:txBody>
      </p:sp>
      <p:sp>
        <p:nvSpPr>
          <p:cNvPr id="46" name="Title 1"/>
          <p:cNvSpPr txBox="1"/>
          <p:nvPr/>
        </p:nvSpPr>
        <p:spPr>
          <a:xfrm>
            <a:off x="766950" y="24655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b="1" dirty="0">
                <a:solidFill>
                  <a:schemeClr val="accent1">
                    <a:lumMod val="50000"/>
                  </a:schemeClr>
                </a:solidFill>
                <a:latin typeface="微软雅黑" panose="020B0503020204020204" pitchFamily="34" charset="-122"/>
                <a:ea typeface="微软雅黑" panose="020B0503020204020204" pitchFamily="34" charset="-122"/>
              </a:rPr>
              <a:t>2.近似构成</a:t>
            </a:r>
            <a:endParaRPr lang="en-US" altLang="zh-CN" sz="18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7980" y="1456055"/>
            <a:ext cx="5045075" cy="2308225"/>
          </a:xfrm>
          <a:prstGeom prst="rect">
            <a:avLst/>
          </a:prstGeom>
          <a:noFill/>
        </p:spPr>
        <p:txBody>
          <a:bodyPr wrap="square" lIns="0" tIns="0" rIns="0" bIns="0" rtlCol="0">
            <a:spAutoFit/>
          </a:bodyPr>
          <a:p>
            <a:pPr algn="l" eaLnBrk="1" latinLnBrk="0" hangingPunct="1">
              <a:lnSpc>
                <a:spcPct val="150000"/>
              </a:lnSpc>
            </a:pP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在自然界中，两个完全一样的形状是不多见的，但近似的形状却很多，如树上的叶子、海边的石子等等，在形状上都有近似的性质。近似指的是不同形体在形状、大小、色彩、肌理等方面具有共同的特征，是指形体间少量差异与微小的变化，它通过比较形之间微弱的变化来达到看似一致的效果，表现了在统一中呈现生动变化的效果。近似的程度可高可低，近似程度高会产生重复感，近似程度低会破坏统一，失去近似的意义。</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0" fill="hold"/>
                                        <p:tgtEl>
                                          <p:spTgt spid="27"/>
                                        </p:tgtEl>
                                        <p:attrNameLst>
                                          <p:attrName>ppt_w</p:attrName>
                                        </p:attrNameLst>
                                      </p:cBhvr>
                                      <p:tavLst>
                                        <p:tav tm="0">
                                          <p:val>
                                            <p:fltVal val="0"/>
                                          </p:val>
                                        </p:tav>
                                        <p:tav tm="100000">
                                          <p:val>
                                            <p:strVal val="#ppt_w"/>
                                          </p:val>
                                        </p:tav>
                                      </p:tavLst>
                                    </p:anim>
                                    <p:anim calcmode="lin" valueType="num">
                                      <p:cBhvr>
                                        <p:cTn id="15" dur="1000" fill="hold"/>
                                        <p:tgtEl>
                                          <p:spTgt spid="27"/>
                                        </p:tgtEl>
                                        <p:attrNameLst>
                                          <p:attrName>ppt_h</p:attrName>
                                        </p:attrNameLst>
                                      </p:cBhvr>
                                      <p:tavLst>
                                        <p:tav tm="0">
                                          <p:val>
                                            <p:fltVal val="0"/>
                                          </p:val>
                                        </p:tav>
                                        <p:tav tm="100000">
                                          <p:val>
                                            <p:strVal val="#ppt_h"/>
                                          </p:val>
                                        </p:tav>
                                      </p:tavLst>
                                    </p:anim>
                                    <p:anim calcmode="lin" valueType="num">
                                      <p:cBhvr>
                                        <p:cTn id="16" dur="1000" fill="hold"/>
                                        <p:tgtEl>
                                          <p:spTgt spid="27"/>
                                        </p:tgtEl>
                                        <p:attrNameLst>
                                          <p:attrName>style.rotation</p:attrName>
                                        </p:attrNameLst>
                                      </p:cBhvr>
                                      <p:tavLst>
                                        <p:tav tm="0">
                                          <p:val>
                                            <p:fltVal val="90"/>
                                          </p:val>
                                        </p:tav>
                                        <p:tav tm="100000">
                                          <p:val>
                                            <p:fltVal val="0"/>
                                          </p:val>
                                        </p:tav>
                                      </p:tavLst>
                                    </p:anim>
                                    <p:animEffect transition="in" filter="fade">
                                      <p:cBhvr>
                                        <p:cTn id="17" dur="1000"/>
                                        <p:tgtEl>
                                          <p:spTgt spid="2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 calcmode="lin" valueType="num">
                                      <p:cBhvr>
                                        <p:cTn id="23" dur="1000" fill="hold"/>
                                        <p:tgtEl>
                                          <p:spTgt spid="29"/>
                                        </p:tgtEl>
                                        <p:attrNameLst>
                                          <p:attrName>style.rotation</p:attrName>
                                        </p:attrNameLst>
                                      </p:cBhvr>
                                      <p:tavLst>
                                        <p:tav tm="0">
                                          <p:val>
                                            <p:fltVal val="90"/>
                                          </p:val>
                                        </p:tav>
                                        <p:tav tm="100000">
                                          <p:val>
                                            <p:fltVal val="0"/>
                                          </p:val>
                                        </p:tav>
                                      </p:tavLst>
                                    </p:anim>
                                    <p:animEffect transition="in" filter="fade">
                                      <p:cBhvr>
                                        <p:cTn id="2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7248" y="1295917"/>
            <a:ext cx="3145713" cy="1479550"/>
            <a:chOff x="1877312" y="3468728"/>
            <a:chExt cx="4194284" cy="1972733"/>
          </a:xfrm>
        </p:grpSpPr>
        <p:grpSp>
          <p:nvGrpSpPr>
            <p:cNvPr id="18" name="组合 17"/>
            <p:cNvGrpSpPr/>
            <p:nvPr/>
          </p:nvGrpSpPr>
          <p:grpSpPr>
            <a:xfrm>
              <a:off x="2511363" y="3468728"/>
              <a:ext cx="3560233" cy="1972733"/>
              <a:chOff x="2592105" y="4142282"/>
              <a:chExt cx="3560233" cy="1972733"/>
            </a:xfrm>
          </p:grpSpPr>
          <p:sp>
            <p:nvSpPr>
              <p:cNvPr id="20" name="矩形 19"/>
              <p:cNvSpPr/>
              <p:nvPr/>
            </p:nvSpPr>
            <p:spPr bwMode="auto">
              <a:xfrm>
                <a:off x="2592105" y="4676528"/>
                <a:ext cx="3560233" cy="143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Autofit/>
              </a:bodyPr>
              <a:lstStyle/>
              <a:p>
                <a:pPr eaLnBrk="1" hangingPunct="1">
                  <a:lnSpc>
                    <a:spcPct val="120000"/>
                  </a:lnSpc>
                  <a:spcBef>
                    <a:spcPct val="0"/>
                  </a:spcBef>
                  <a:buFontTx/>
                  <a:buNone/>
                </a:pPr>
                <a:r>
                  <a:rPr lang="zh-CN" altLang="en-US" sz="1200"/>
                  <a:t>两个形象如果属于同一个类别，则它们的形状就是近似的。在其不发生质的变化的基础上可以做少量、微妙的变化，既可以进行位置、形状、大小的变化，也可以进行画面的重复组合。</a:t>
                </a:r>
                <a:endParaRPr lang="zh-CN" altLang="en-US" sz="1200"/>
              </a:p>
            </p:txBody>
          </p:sp>
          <p:sp>
            <p:nvSpPr>
              <p:cNvPr id="21" name="文本框 14"/>
              <p:cNvSpPr txBox="1"/>
              <p:nvPr/>
            </p:nvSpPr>
            <p:spPr bwMode="auto">
              <a:xfrm>
                <a:off x="2786838" y="4142282"/>
                <a:ext cx="2727113" cy="53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a:bodyPr>
              <a:lstStyle/>
              <a:p>
                <a:pPr algn="l" eaLnBrk="1" hangingPunct="1">
                  <a:lnSpc>
                    <a:spcPct val="120000"/>
                  </a:lnSpc>
                  <a:spcBef>
                    <a:spcPct val="0"/>
                  </a:spcBef>
                  <a:buFontTx/>
                  <a:buNone/>
                </a:pPr>
                <a:r>
                  <a:rPr lang="zh-CN" altLang="en-US" sz="1400" b="1">
                    <a:solidFill>
                      <a:schemeClr val="accent3">
                        <a:lumMod val="50000"/>
                      </a:schemeClr>
                    </a:solidFill>
                  </a:rPr>
                  <a:t>形状的近似</a:t>
                </a:r>
                <a:endParaRPr lang="zh-CN" altLang="en-US" sz="1400" b="1">
                  <a:solidFill>
                    <a:schemeClr val="accent3">
                      <a:lumMod val="50000"/>
                    </a:schemeClr>
                  </a:solidFill>
                </a:endParaRPr>
              </a:p>
            </p:txBody>
          </p:sp>
        </p:grpSp>
        <p:sp>
          <p:nvSpPr>
            <p:cNvPr id="19" name="任意多边形 8"/>
            <p:cNvSpPr/>
            <p:nvPr/>
          </p:nvSpPr>
          <p:spPr bwMode="auto">
            <a:xfrm>
              <a:off x="1877312" y="3910136"/>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3"/>
            </a:solidFill>
            <a:ln>
              <a:noFill/>
            </a:ln>
          </p:spPr>
          <p:txBody>
            <a:bodyPr anchor="ctr"/>
            <a:lstStyle/>
            <a:p>
              <a:pPr algn="ctr"/>
            </a:p>
          </p:txBody>
        </p:sp>
      </p:grpSp>
      <p:sp>
        <p:nvSpPr>
          <p:cNvPr id="17" name="文本框 12"/>
          <p:cNvSpPr txBox="1"/>
          <p:nvPr/>
        </p:nvSpPr>
        <p:spPr bwMode="auto">
          <a:xfrm>
            <a:off x="437515" y="718185"/>
            <a:ext cx="210756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a:bodyPr>
          <a:lstStyle/>
          <a:p>
            <a:pPr algn="l" eaLnBrk="1" hangingPunct="1">
              <a:lnSpc>
                <a:spcPct val="120000"/>
              </a:lnSpc>
              <a:spcBef>
                <a:spcPct val="0"/>
              </a:spcBef>
              <a:buFontTx/>
              <a:buNone/>
            </a:pPr>
            <a:r>
              <a:rPr lang="zh-CN" altLang="en-US" sz="1600" b="1" dirty="0">
                <a:solidFill>
                  <a:schemeClr val="accent3">
                    <a:lumMod val="50000"/>
                  </a:schemeClr>
                </a:solidFill>
              </a:rPr>
              <a:t>（2）近似的分类</a:t>
            </a:r>
            <a:endParaRPr lang="en-US" altLang="zh-CN" sz="1600" b="1" dirty="0">
              <a:solidFill>
                <a:schemeClr val="accent3">
                  <a:lumMod val="25000"/>
                </a:schemeClr>
              </a:solidFill>
            </a:endParaRPr>
          </a:p>
        </p:txBody>
      </p:sp>
      <p:sp>
        <p:nvSpPr>
          <p:cNvPr id="46" name="Title 1"/>
          <p:cNvSpPr txBox="1"/>
          <p:nvPr/>
        </p:nvSpPr>
        <p:spPr>
          <a:xfrm>
            <a:off x="766950" y="24655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b="1" dirty="0">
                <a:solidFill>
                  <a:schemeClr val="accent1">
                    <a:lumMod val="50000"/>
                  </a:schemeClr>
                </a:solidFill>
                <a:latin typeface="微软雅黑" panose="020B0503020204020204" pitchFamily="34" charset="-122"/>
                <a:ea typeface="微软雅黑" panose="020B0503020204020204" pitchFamily="34" charset="-122"/>
              </a:rPr>
              <a:t>2.近似构成</a:t>
            </a:r>
            <a:endParaRPr lang="en-US" altLang="zh-CN" sz="18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5" name="图片 4" descr="图3-9"/>
          <p:cNvPicPr>
            <a:picLocks noChangeAspect="1"/>
          </p:cNvPicPr>
          <p:nvPr/>
        </p:nvPicPr>
        <p:blipFill>
          <a:blip r:embed="rId1"/>
          <a:stretch>
            <a:fillRect/>
          </a:stretch>
        </p:blipFill>
        <p:spPr>
          <a:xfrm>
            <a:off x="3695700" y="342900"/>
            <a:ext cx="2472055" cy="2307590"/>
          </a:xfrm>
          <a:prstGeom prst="rect">
            <a:avLst/>
          </a:prstGeom>
        </p:spPr>
      </p:pic>
      <p:pic>
        <p:nvPicPr>
          <p:cNvPr id="6" name="图片 5" descr="图3-10"/>
          <p:cNvPicPr>
            <a:picLocks noChangeAspect="1"/>
          </p:cNvPicPr>
          <p:nvPr/>
        </p:nvPicPr>
        <p:blipFill>
          <a:blip r:embed="rId2"/>
          <a:stretch>
            <a:fillRect/>
          </a:stretch>
        </p:blipFill>
        <p:spPr>
          <a:xfrm>
            <a:off x="6280785" y="2367280"/>
            <a:ext cx="2571750" cy="26003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7248" y="1295917"/>
            <a:ext cx="3145713" cy="1479550"/>
            <a:chOff x="1877312" y="3468728"/>
            <a:chExt cx="4194284" cy="1972733"/>
          </a:xfrm>
        </p:grpSpPr>
        <p:grpSp>
          <p:nvGrpSpPr>
            <p:cNvPr id="18" name="组合 17"/>
            <p:cNvGrpSpPr/>
            <p:nvPr/>
          </p:nvGrpSpPr>
          <p:grpSpPr>
            <a:xfrm>
              <a:off x="2511363" y="3468728"/>
              <a:ext cx="3560233" cy="1972733"/>
              <a:chOff x="2592105" y="4142282"/>
              <a:chExt cx="3560233" cy="1972733"/>
            </a:xfrm>
          </p:grpSpPr>
          <p:sp>
            <p:nvSpPr>
              <p:cNvPr id="20" name="矩形 19"/>
              <p:cNvSpPr/>
              <p:nvPr/>
            </p:nvSpPr>
            <p:spPr bwMode="auto">
              <a:xfrm>
                <a:off x="2592105" y="4676528"/>
                <a:ext cx="3560233" cy="143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Autofit/>
              </a:bodyPr>
              <a:lstStyle/>
              <a:p>
                <a:pPr eaLnBrk="1" hangingPunct="1">
                  <a:lnSpc>
                    <a:spcPct val="120000"/>
                  </a:lnSpc>
                  <a:spcBef>
                    <a:spcPct val="0"/>
                  </a:spcBef>
                  <a:buFontTx/>
                  <a:buNone/>
                </a:pPr>
                <a:r>
                  <a:rPr lang="zh-CN" altLang="en-US" sz="1200"/>
                  <a:t>元素可以不是重复而是近似的，也就是说，元素单位的形状、大小具有一定的变化， 是近似的。我们在设计中常常借助元素来构成某种图形，元素分为有规律性元素和非规律性元素两类。</a:t>
                </a:r>
                <a:endParaRPr lang="zh-CN" altLang="en-US" sz="1200"/>
              </a:p>
            </p:txBody>
          </p:sp>
          <p:sp>
            <p:nvSpPr>
              <p:cNvPr id="21" name="文本框 14"/>
              <p:cNvSpPr txBox="1"/>
              <p:nvPr/>
            </p:nvSpPr>
            <p:spPr bwMode="auto">
              <a:xfrm>
                <a:off x="2786838" y="4142282"/>
                <a:ext cx="2727113" cy="53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a:bodyPr>
              <a:lstStyle/>
              <a:p>
                <a:pPr algn="l" eaLnBrk="1" hangingPunct="1">
                  <a:lnSpc>
                    <a:spcPct val="120000"/>
                  </a:lnSpc>
                  <a:spcBef>
                    <a:spcPct val="0"/>
                  </a:spcBef>
                  <a:buFontTx/>
                  <a:buNone/>
                </a:pPr>
                <a:r>
                  <a:rPr lang="zh-CN" altLang="en-US" sz="1400" b="1">
                    <a:solidFill>
                      <a:schemeClr val="accent3">
                        <a:lumMod val="50000"/>
                      </a:schemeClr>
                    </a:solidFill>
                  </a:rPr>
                  <a:t>元素的近似</a:t>
                </a:r>
                <a:endParaRPr lang="zh-CN" altLang="en-US" sz="1400" b="1">
                  <a:solidFill>
                    <a:schemeClr val="accent3">
                      <a:lumMod val="50000"/>
                    </a:schemeClr>
                  </a:solidFill>
                </a:endParaRPr>
              </a:p>
            </p:txBody>
          </p:sp>
        </p:grpSp>
        <p:sp>
          <p:nvSpPr>
            <p:cNvPr id="19" name="任意多边形 8"/>
            <p:cNvSpPr/>
            <p:nvPr/>
          </p:nvSpPr>
          <p:spPr bwMode="auto">
            <a:xfrm>
              <a:off x="1877312" y="3910136"/>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3"/>
            </a:solidFill>
            <a:ln>
              <a:noFill/>
            </a:ln>
          </p:spPr>
          <p:txBody>
            <a:bodyPr anchor="ctr"/>
            <a:lstStyle/>
            <a:p>
              <a:pPr algn="ctr"/>
            </a:p>
          </p:txBody>
        </p:sp>
      </p:grpSp>
      <p:sp>
        <p:nvSpPr>
          <p:cNvPr id="46" name="Title 1"/>
          <p:cNvSpPr txBox="1"/>
          <p:nvPr/>
        </p:nvSpPr>
        <p:spPr>
          <a:xfrm>
            <a:off x="766950" y="24655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b="1" dirty="0">
                <a:solidFill>
                  <a:schemeClr val="accent1">
                    <a:lumMod val="50000"/>
                  </a:schemeClr>
                </a:solidFill>
                <a:latin typeface="微软雅黑" panose="020B0503020204020204" pitchFamily="34" charset="-122"/>
                <a:ea typeface="微软雅黑" panose="020B0503020204020204" pitchFamily="34" charset="-122"/>
              </a:rPr>
              <a:t>2.近似构成</a:t>
            </a:r>
            <a:endParaRPr lang="en-US" altLang="zh-CN" sz="18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3" name="图片 2" descr="图3-11"/>
          <p:cNvPicPr>
            <a:picLocks noChangeAspect="1"/>
          </p:cNvPicPr>
          <p:nvPr/>
        </p:nvPicPr>
        <p:blipFill>
          <a:blip r:embed="rId1"/>
          <a:stretch>
            <a:fillRect/>
          </a:stretch>
        </p:blipFill>
        <p:spPr>
          <a:xfrm>
            <a:off x="3670935" y="246380"/>
            <a:ext cx="2349500" cy="2326005"/>
          </a:xfrm>
          <a:prstGeom prst="rect">
            <a:avLst/>
          </a:prstGeom>
        </p:spPr>
      </p:pic>
      <p:pic>
        <p:nvPicPr>
          <p:cNvPr id="4" name="图片 3" descr="图3-12"/>
          <p:cNvPicPr>
            <a:picLocks noChangeAspect="1"/>
          </p:cNvPicPr>
          <p:nvPr/>
        </p:nvPicPr>
        <p:blipFill>
          <a:blip r:embed="rId2"/>
          <a:stretch>
            <a:fillRect/>
          </a:stretch>
        </p:blipFill>
        <p:spPr>
          <a:xfrm>
            <a:off x="6332220" y="2193925"/>
            <a:ext cx="2417445" cy="2417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265629" y="1794550"/>
            <a:ext cx="1743075" cy="1925240"/>
            <a:chOff x="5423601" y="2387806"/>
            <a:chExt cx="2324100" cy="2566987"/>
          </a:xfrm>
          <a:blipFill dpi="0" rotWithShape="1">
            <a:blip r:embed="rId1">
              <a:extLst>
                <a:ext uri="{28A0092B-C50C-407E-A947-70E740481C1C}">
                  <a14:useLocalDpi xmlns:a14="http://schemas.microsoft.com/office/drawing/2010/main" val="0"/>
                </a:ext>
              </a:extLst>
            </a:blip>
            <a:srcRect/>
            <a:stretch>
              <a:fillRect/>
            </a:stretch>
          </a:blipFill>
        </p:grpSpPr>
        <p:sp>
          <p:nvSpPr>
            <p:cNvPr id="38" name="任意多边形 17"/>
            <p:cNvSpPr/>
            <p:nvPr/>
          </p:nvSpPr>
          <p:spPr bwMode="auto">
            <a:xfrm>
              <a:off x="5423601" y="2943431"/>
              <a:ext cx="2324100" cy="2011362"/>
            </a:xfrm>
            <a:custGeom>
              <a:avLst/>
              <a:gdLst>
                <a:gd name="T0" fmla="*/ 1256 w 2521"/>
                <a:gd name="T1" fmla="*/ 2181 h 2182"/>
                <a:gd name="T2" fmla="*/ 1256 w 2521"/>
                <a:gd name="T3" fmla="*/ 2181 h 2182"/>
                <a:gd name="T4" fmla="*/ 444 w 2521"/>
                <a:gd name="T5" fmla="*/ 774 h 2182"/>
                <a:gd name="T6" fmla="*/ 2077 w 2521"/>
                <a:gd name="T7" fmla="*/ 774 h 2182"/>
                <a:gd name="T8" fmla="*/ 1256 w 2521"/>
                <a:gd name="T9" fmla="*/ 2181 h 2182"/>
              </a:gdLst>
              <a:ahLst/>
              <a:cxnLst>
                <a:cxn ang="0">
                  <a:pos x="T0" y="T1"/>
                </a:cxn>
                <a:cxn ang="0">
                  <a:pos x="T2" y="T3"/>
                </a:cxn>
                <a:cxn ang="0">
                  <a:pos x="T4" y="T5"/>
                </a:cxn>
                <a:cxn ang="0">
                  <a:pos x="T6" y="T7"/>
                </a:cxn>
                <a:cxn ang="0">
                  <a:pos x="T8" y="T9"/>
                </a:cxn>
              </a:cxnLst>
              <a:rect l="0" t="0" r="r" b="b"/>
              <a:pathLst>
                <a:path w="2521" h="2182">
                  <a:moveTo>
                    <a:pt x="1256" y="2181"/>
                  </a:moveTo>
                  <a:lnTo>
                    <a:pt x="1256" y="2181"/>
                  </a:lnTo>
                  <a:cubicBezTo>
                    <a:pt x="359" y="2181"/>
                    <a:pt x="0" y="1548"/>
                    <a:pt x="444" y="774"/>
                  </a:cubicBezTo>
                  <a:cubicBezTo>
                    <a:pt x="897" y="0"/>
                    <a:pt x="1624" y="0"/>
                    <a:pt x="2077" y="774"/>
                  </a:cubicBezTo>
                  <a:cubicBezTo>
                    <a:pt x="2520" y="1548"/>
                    <a:pt x="2153" y="2181"/>
                    <a:pt x="1256" y="2181"/>
                  </a:cubicBezTo>
                </a:path>
              </a:pathLst>
            </a:custGeom>
            <a:grpFill/>
            <a:ln>
              <a:noFill/>
            </a:ln>
            <a:effectLst/>
          </p:spPr>
          <p:txBody>
            <a:bodyPr anchor="ctr"/>
            <a:lstStyle/>
            <a:p>
              <a:pPr algn="ctr"/>
            </a:p>
          </p:txBody>
        </p:sp>
        <p:sp>
          <p:nvSpPr>
            <p:cNvPr id="39" name="任意多边形 18"/>
            <p:cNvSpPr/>
            <p:nvPr/>
          </p:nvSpPr>
          <p:spPr bwMode="auto">
            <a:xfrm>
              <a:off x="6163376" y="2387806"/>
              <a:ext cx="844550" cy="625476"/>
            </a:xfrm>
            <a:custGeom>
              <a:avLst/>
              <a:gdLst>
                <a:gd name="T0" fmla="*/ 850 w 916"/>
                <a:gd name="T1" fmla="*/ 113 h 681"/>
                <a:gd name="T2" fmla="*/ 850 w 916"/>
                <a:gd name="T3" fmla="*/ 113 h 681"/>
                <a:gd name="T4" fmla="*/ 727 w 916"/>
                <a:gd name="T5" fmla="*/ 160 h 681"/>
                <a:gd name="T6" fmla="*/ 651 w 916"/>
                <a:gd name="T7" fmla="*/ 132 h 681"/>
                <a:gd name="T8" fmla="*/ 623 w 916"/>
                <a:gd name="T9" fmla="*/ 75 h 681"/>
                <a:gd name="T10" fmla="*/ 566 w 916"/>
                <a:gd name="T11" fmla="*/ 0 h 681"/>
                <a:gd name="T12" fmla="*/ 519 w 916"/>
                <a:gd name="T13" fmla="*/ 75 h 681"/>
                <a:gd name="T14" fmla="*/ 491 w 916"/>
                <a:gd name="T15" fmla="*/ 132 h 681"/>
                <a:gd name="T16" fmla="*/ 415 w 916"/>
                <a:gd name="T17" fmla="*/ 142 h 681"/>
                <a:gd name="T18" fmla="*/ 406 w 916"/>
                <a:gd name="T19" fmla="*/ 142 h 681"/>
                <a:gd name="T20" fmla="*/ 340 w 916"/>
                <a:gd name="T21" fmla="*/ 75 h 681"/>
                <a:gd name="T22" fmla="*/ 283 w 916"/>
                <a:gd name="T23" fmla="*/ 142 h 681"/>
                <a:gd name="T24" fmla="*/ 264 w 916"/>
                <a:gd name="T25" fmla="*/ 170 h 681"/>
                <a:gd name="T26" fmla="*/ 189 w 916"/>
                <a:gd name="T27" fmla="*/ 179 h 681"/>
                <a:gd name="T28" fmla="*/ 189 w 916"/>
                <a:gd name="T29" fmla="*/ 179 h 681"/>
                <a:gd name="T30" fmla="*/ 66 w 916"/>
                <a:gd name="T31" fmla="*/ 113 h 681"/>
                <a:gd name="T32" fmla="*/ 57 w 916"/>
                <a:gd name="T33" fmla="*/ 113 h 681"/>
                <a:gd name="T34" fmla="*/ 9 w 916"/>
                <a:gd name="T35" fmla="*/ 189 h 681"/>
                <a:gd name="T36" fmla="*/ 151 w 916"/>
                <a:gd name="T37" fmla="*/ 613 h 681"/>
                <a:gd name="T38" fmla="*/ 245 w 916"/>
                <a:gd name="T39" fmla="*/ 680 h 681"/>
                <a:gd name="T40" fmla="*/ 661 w 916"/>
                <a:gd name="T41" fmla="*/ 680 h 681"/>
                <a:gd name="T42" fmla="*/ 764 w 916"/>
                <a:gd name="T43" fmla="*/ 613 h 681"/>
                <a:gd name="T44" fmla="*/ 906 w 916"/>
                <a:gd name="T45" fmla="*/ 189 h 681"/>
                <a:gd name="T46" fmla="*/ 850 w 916"/>
                <a:gd name="T47" fmla="*/ 11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6" h="681">
                  <a:moveTo>
                    <a:pt x="850" y="113"/>
                  </a:moveTo>
                  <a:lnTo>
                    <a:pt x="850" y="113"/>
                  </a:lnTo>
                  <a:cubicBezTo>
                    <a:pt x="802" y="113"/>
                    <a:pt x="755" y="132"/>
                    <a:pt x="727" y="160"/>
                  </a:cubicBezTo>
                  <a:cubicBezTo>
                    <a:pt x="699" y="179"/>
                    <a:pt x="670" y="170"/>
                    <a:pt x="651" y="132"/>
                  </a:cubicBezTo>
                  <a:cubicBezTo>
                    <a:pt x="623" y="75"/>
                    <a:pt x="623" y="75"/>
                    <a:pt x="623" y="75"/>
                  </a:cubicBezTo>
                  <a:cubicBezTo>
                    <a:pt x="604" y="38"/>
                    <a:pt x="585" y="0"/>
                    <a:pt x="566" y="0"/>
                  </a:cubicBezTo>
                  <a:cubicBezTo>
                    <a:pt x="557" y="0"/>
                    <a:pt x="538" y="38"/>
                    <a:pt x="519" y="75"/>
                  </a:cubicBezTo>
                  <a:cubicBezTo>
                    <a:pt x="491" y="132"/>
                    <a:pt x="491" y="132"/>
                    <a:pt x="491" y="132"/>
                  </a:cubicBezTo>
                  <a:cubicBezTo>
                    <a:pt x="472" y="170"/>
                    <a:pt x="434" y="170"/>
                    <a:pt x="415" y="142"/>
                  </a:cubicBezTo>
                  <a:cubicBezTo>
                    <a:pt x="406" y="142"/>
                    <a:pt x="406" y="142"/>
                    <a:pt x="406" y="142"/>
                  </a:cubicBezTo>
                  <a:cubicBezTo>
                    <a:pt x="387" y="104"/>
                    <a:pt x="359" y="75"/>
                    <a:pt x="340" y="75"/>
                  </a:cubicBezTo>
                  <a:cubicBezTo>
                    <a:pt x="330" y="75"/>
                    <a:pt x="302" y="113"/>
                    <a:pt x="283" y="142"/>
                  </a:cubicBezTo>
                  <a:cubicBezTo>
                    <a:pt x="264" y="170"/>
                    <a:pt x="264" y="170"/>
                    <a:pt x="264" y="170"/>
                  </a:cubicBezTo>
                  <a:cubicBezTo>
                    <a:pt x="245" y="207"/>
                    <a:pt x="208" y="207"/>
                    <a:pt x="189" y="179"/>
                  </a:cubicBezTo>
                  <a:lnTo>
                    <a:pt x="189" y="179"/>
                  </a:lnTo>
                  <a:cubicBezTo>
                    <a:pt x="160" y="142"/>
                    <a:pt x="104" y="113"/>
                    <a:pt x="66" y="113"/>
                  </a:cubicBezTo>
                  <a:cubicBezTo>
                    <a:pt x="57" y="113"/>
                    <a:pt x="57" y="113"/>
                    <a:pt x="57" y="113"/>
                  </a:cubicBezTo>
                  <a:cubicBezTo>
                    <a:pt x="19" y="113"/>
                    <a:pt x="0" y="151"/>
                    <a:pt x="9" y="189"/>
                  </a:cubicBezTo>
                  <a:cubicBezTo>
                    <a:pt x="151" y="613"/>
                    <a:pt x="151" y="613"/>
                    <a:pt x="151" y="613"/>
                  </a:cubicBezTo>
                  <a:cubicBezTo>
                    <a:pt x="160" y="651"/>
                    <a:pt x="208" y="680"/>
                    <a:pt x="245" y="680"/>
                  </a:cubicBezTo>
                  <a:cubicBezTo>
                    <a:pt x="661" y="680"/>
                    <a:pt x="661" y="680"/>
                    <a:pt x="661" y="680"/>
                  </a:cubicBezTo>
                  <a:cubicBezTo>
                    <a:pt x="708" y="680"/>
                    <a:pt x="746" y="651"/>
                    <a:pt x="764" y="613"/>
                  </a:cubicBezTo>
                  <a:cubicBezTo>
                    <a:pt x="906" y="189"/>
                    <a:pt x="906" y="189"/>
                    <a:pt x="906" y="189"/>
                  </a:cubicBezTo>
                  <a:cubicBezTo>
                    <a:pt x="915" y="151"/>
                    <a:pt x="897" y="113"/>
                    <a:pt x="850" y="113"/>
                  </a:cubicBezTo>
                </a:path>
              </a:pathLst>
            </a:custGeom>
            <a:grpFill/>
            <a:ln>
              <a:noFill/>
            </a:ln>
            <a:effectLst/>
          </p:spPr>
          <p:txBody>
            <a:bodyPr anchor="ctr"/>
            <a:lstStyle/>
            <a:p>
              <a:pPr algn="ctr"/>
            </a:p>
          </p:txBody>
        </p:sp>
        <p:sp>
          <p:nvSpPr>
            <p:cNvPr id="40" name="任意多边形 19"/>
            <p:cNvSpPr/>
            <p:nvPr/>
          </p:nvSpPr>
          <p:spPr bwMode="auto">
            <a:xfrm>
              <a:off x="6252324" y="2996808"/>
              <a:ext cx="662164" cy="174732"/>
            </a:xfrm>
            <a:custGeom>
              <a:avLst/>
              <a:gdLst>
                <a:gd name="T0" fmla="*/ 92996688 w 719"/>
                <a:gd name="T1" fmla="*/ 12262909 h 190"/>
                <a:gd name="T2" fmla="*/ 92996688 w 719"/>
                <a:gd name="T3" fmla="*/ 12262909 h 190"/>
                <a:gd name="T4" fmla="*/ 78360619 w 719"/>
                <a:gd name="T5" fmla="*/ 24396478 h 190"/>
                <a:gd name="T6" fmla="*/ 15931318 w 719"/>
                <a:gd name="T7" fmla="*/ 24396478 h 190"/>
                <a:gd name="T8" fmla="*/ 0 w 719"/>
                <a:gd name="T9" fmla="*/ 12262909 h 190"/>
                <a:gd name="T10" fmla="*/ 15931318 w 719"/>
                <a:gd name="T11" fmla="*/ 0 h 190"/>
                <a:gd name="T12" fmla="*/ 78360619 w 719"/>
                <a:gd name="T13" fmla="*/ 0 h 190"/>
                <a:gd name="T14" fmla="*/ 92996688 w 719"/>
                <a:gd name="T15" fmla="*/ 12262909 h 1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9" h="190">
                  <a:moveTo>
                    <a:pt x="718" y="95"/>
                  </a:moveTo>
                  <a:lnTo>
                    <a:pt x="718" y="95"/>
                  </a:lnTo>
                  <a:cubicBezTo>
                    <a:pt x="718" y="152"/>
                    <a:pt x="670" y="189"/>
                    <a:pt x="605" y="189"/>
                  </a:cubicBezTo>
                  <a:cubicBezTo>
                    <a:pt x="123" y="189"/>
                    <a:pt x="123" y="189"/>
                    <a:pt x="123" y="189"/>
                  </a:cubicBezTo>
                  <a:cubicBezTo>
                    <a:pt x="57" y="189"/>
                    <a:pt x="0" y="152"/>
                    <a:pt x="0" y="95"/>
                  </a:cubicBezTo>
                  <a:cubicBezTo>
                    <a:pt x="0" y="48"/>
                    <a:pt x="57" y="0"/>
                    <a:pt x="123" y="0"/>
                  </a:cubicBezTo>
                  <a:cubicBezTo>
                    <a:pt x="605" y="0"/>
                    <a:pt x="605" y="0"/>
                    <a:pt x="605" y="0"/>
                  </a:cubicBezTo>
                  <a:cubicBezTo>
                    <a:pt x="670" y="0"/>
                    <a:pt x="718" y="48"/>
                    <a:pt x="718" y="95"/>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1" name="任意多边形 28"/>
            <p:cNvSpPr/>
            <p:nvPr/>
          </p:nvSpPr>
          <p:spPr bwMode="auto">
            <a:xfrm>
              <a:off x="6238101" y="3651456"/>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p>
          </p:txBody>
        </p:sp>
      </p:grpSp>
      <p:grpSp>
        <p:nvGrpSpPr>
          <p:cNvPr id="28" name="组合 27"/>
          <p:cNvGrpSpPr/>
          <p:nvPr/>
        </p:nvGrpSpPr>
        <p:grpSpPr>
          <a:xfrm>
            <a:off x="5134252" y="1752362"/>
            <a:ext cx="2081213" cy="2297906"/>
            <a:chOff x="6565014" y="2273506"/>
            <a:chExt cx="2774950" cy="3063875"/>
          </a:xfrm>
          <a:blipFill dpi="0" rotWithShape="1">
            <a:blip r:embed="rId3">
              <a:extLst>
                <a:ext uri="{28A0092B-C50C-407E-A947-70E740481C1C}">
                  <a14:useLocalDpi xmlns:a14="http://schemas.microsoft.com/office/drawing/2010/main" val="0"/>
                </a:ext>
              </a:extLst>
            </a:blip>
            <a:srcRect/>
            <a:stretch>
              <a:fillRect/>
            </a:stretch>
          </a:blipFill>
        </p:grpSpPr>
        <p:sp>
          <p:nvSpPr>
            <p:cNvPr id="34" name="任意多边形 23"/>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grpFill/>
            <a:ln>
              <a:noFill/>
            </a:ln>
            <a:effectLst/>
          </p:spPr>
          <p:txBody>
            <a:bodyPr anchor="ctr"/>
            <a:lstStyle/>
            <a:p>
              <a:pPr algn="ctr"/>
            </a:p>
          </p:txBody>
        </p:sp>
        <p:sp>
          <p:nvSpPr>
            <p:cNvPr id="35" name="任意多边形 24"/>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grpFill/>
            <a:ln>
              <a:noFill/>
            </a:ln>
            <a:effectLst/>
          </p:spPr>
          <p:txBody>
            <a:bodyPr anchor="ctr"/>
            <a:lstStyle/>
            <a:p>
              <a:pPr algn="ctr"/>
            </a:p>
          </p:txBody>
        </p:sp>
        <p:sp>
          <p:nvSpPr>
            <p:cNvPr id="36" name="任意多边形 25"/>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任意多边形 26"/>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29" name="组合 28"/>
          <p:cNvGrpSpPr/>
          <p:nvPr/>
        </p:nvGrpSpPr>
        <p:grpSpPr>
          <a:xfrm>
            <a:off x="7215456" y="1465977"/>
            <a:ext cx="2081213" cy="2297906"/>
            <a:chOff x="6565014" y="2273506"/>
            <a:chExt cx="2774950" cy="3063875"/>
          </a:xfrm>
          <a:blipFill dpi="0" rotWithShape="1">
            <a:blip r:embed="rId3">
              <a:extLst>
                <a:ext uri="{28A0092B-C50C-407E-A947-70E740481C1C}">
                  <a14:useLocalDpi xmlns:a14="http://schemas.microsoft.com/office/drawing/2010/main" val="0"/>
                </a:ext>
              </a:extLst>
            </a:blip>
            <a:srcRect/>
            <a:stretch>
              <a:fillRect/>
            </a:stretch>
          </a:blipFill>
        </p:grpSpPr>
        <p:sp>
          <p:nvSpPr>
            <p:cNvPr id="30" name="任意多边形 32"/>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grpFill/>
            <a:ln>
              <a:noFill/>
            </a:ln>
            <a:effectLst/>
          </p:spPr>
          <p:txBody>
            <a:bodyPr anchor="ctr"/>
            <a:lstStyle/>
            <a:p>
              <a:pPr algn="ctr"/>
            </a:p>
          </p:txBody>
        </p:sp>
        <p:sp>
          <p:nvSpPr>
            <p:cNvPr id="31" name="任意多边形 33"/>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grpFill/>
            <a:ln>
              <a:noFill/>
            </a:ln>
            <a:effectLst/>
          </p:spPr>
          <p:txBody>
            <a:bodyPr anchor="ctr"/>
            <a:lstStyle/>
            <a:p>
              <a:pPr algn="ctr"/>
            </a:p>
          </p:txBody>
        </p:sp>
        <p:sp>
          <p:nvSpPr>
            <p:cNvPr id="32" name="任意多边形 34"/>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3" name="任意多边形 35"/>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sp>
        <p:nvSpPr>
          <p:cNvPr id="17" name="文本框 12"/>
          <p:cNvSpPr txBox="1"/>
          <p:nvPr/>
        </p:nvSpPr>
        <p:spPr bwMode="auto">
          <a:xfrm>
            <a:off x="501650" y="797560"/>
            <a:ext cx="210756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a:bodyPr>
          <a:lstStyle/>
          <a:p>
            <a:pPr algn="l" eaLnBrk="1" hangingPunct="1">
              <a:lnSpc>
                <a:spcPct val="120000"/>
              </a:lnSpc>
              <a:spcBef>
                <a:spcPct val="0"/>
              </a:spcBef>
              <a:buFontTx/>
              <a:buNone/>
            </a:pPr>
            <a:r>
              <a:rPr lang="zh-CN" altLang="en-US" sz="1600" b="1" dirty="0">
                <a:solidFill>
                  <a:schemeClr val="accent3">
                    <a:lumMod val="50000"/>
                  </a:schemeClr>
                </a:solidFill>
              </a:rPr>
              <a:t>（1）渐变构成的含义</a:t>
            </a:r>
            <a:endParaRPr lang="zh-CN" altLang="en-US" sz="1600" b="1" dirty="0">
              <a:solidFill>
                <a:schemeClr val="accent3">
                  <a:lumMod val="50000"/>
                </a:schemeClr>
              </a:solidFill>
            </a:endParaRPr>
          </a:p>
        </p:txBody>
      </p:sp>
      <p:sp>
        <p:nvSpPr>
          <p:cNvPr id="46" name="Title 1"/>
          <p:cNvSpPr txBox="1"/>
          <p:nvPr/>
        </p:nvSpPr>
        <p:spPr>
          <a:xfrm>
            <a:off x="766950" y="24655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b="1" dirty="0">
                <a:solidFill>
                  <a:schemeClr val="accent1">
                    <a:lumMod val="50000"/>
                  </a:schemeClr>
                </a:solidFill>
                <a:latin typeface="微软雅黑" panose="020B0503020204020204" pitchFamily="34" charset="-122"/>
                <a:ea typeface="微软雅黑" panose="020B0503020204020204" pitchFamily="34" charset="-122"/>
              </a:rPr>
              <a:t>3.</a:t>
            </a:r>
            <a:r>
              <a:rPr lang="zh-CN" altLang="en-US" sz="1800" b="1" dirty="0">
                <a:solidFill>
                  <a:schemeClr val="accent1">
                    <a:lumMod val="50000"/>
                  </a:schemeClr>
                </a:solidFill>
                <a:latin typeface="微软雅黑" panose="020B0503020204020204" pitchFamily="34" charset="-122"/>
                <a:ea typeface="微软雅黑" panose="020B0503020204020204" pitchFamily="34" charset="-122"/>
              </a:rPr>
              <a:t>渐变</a:t>
            </a:r>
            <a:r>
              <a:rPr lang="en-US" altLang="zh-CN" sz="1800" b="1" dirty="0">
                <a:solidFill>
                  <a:schemeClr val="accent1">
                    <a:lumMod val="50000"/>
                  </a:schemeClr>
                </a:solidFill>
                <a:latin typeface="微软雅黑" panose="020B0503020204020204" pitchFamily="34" charset="-122"/>
                <a:ea typeface="微软雅黑" panose="020B0503020204020204" pitchFamily="34" charset="-122"/>
              </a:rPr>
              <a:t>构成</a:t>
            </a:r>
            <a:endParaRPr lang="en-US" altLang="zh-CN" sz="18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7980" y="1456055"/>
            <a:ext cx="5045075" cy="2308225"/>
          </a:xfrm>
          <a:prstGeom prst="rect">
            <a:avLst/>
          </a:prstGeom>
          <a:noFill/>
        </p:spPr>
        <p:txBody>
          <a:bodyPr wrap="square" lIns="0" tIns="0" rIns="0" bIns="0" rtlCol="0">
            <a:spAutoFit/>
          </a:bodyPr>
          <a:p>
            <a:pPr algn="l" eaLnBrk="1" latinLnBrk="0" hangingPunct="1">
              <a:lnSpc>
                <a:spcPct val="150000"/>
              </a:lnSpc>
            </a:pP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渐变是我们常常听说的一种效果，在自然界中也能亲身体验到。例如，在行驶的道路上，我们会感受到树木由近及远，由大到小的渐变。渐变构成是指基本形或元素逐渐地、有规律地循序变动，产生节奏感和韵律感。 </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       近似与渐变的区别是：渐变的规律性很强，画面中基本形的排列非常严谨；而近似的变化规律性不强，基本形和其他视觉要素的变化较大，也比较活泼。</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0" fill="hold"/>
                                        <p:tgtEl>
                                          <p:spTgt spid="27"/>
                                        </p:tgtEl>
                                        <p:attrNameLst>
                                          <p:attrName>ppt_w</p:attrName>
                                        </p:attrNameLst>
                                      </p:cBhvr>
                                      <p:tavLst>
                                        <p:tav tm="0">
                                          <p:val>
                                            <p:fltVal val="0"/>
                                          </p:val>
                                        </p:tav>
                                        <p:tav tm="100000">
                                          <p:val>
                                            <p:strVal val="#ppt_w"/>
                                          </p:val>
                                        </p:tav>
                                      </p:tavLst>
                                    </p:anim>
                                    <p:anim calcmode="lin" valueType="num">
                                      <p:cBhvr>
                                        <p:cTn id="15" dur="1000" fill="hold"/>
                                        <p:tgtEl>
                                          <p:spTgt spid="27"/>
                                        </p:tgtEl>
                                        <p:attrNameLst>
                                          <p:attrName>ppt_h</p:attrName>
                                        </p:attrNameLst>
                                      </p:cBhvr>
                                      <p:tavLst>
                                        <p:tav tm="0">
                                          <p:val>
                                            <p:fltVal val="0"/>
                                          </p:val>
                                        </p:tav>
                                        <p:tav tm="100000">
                                          <p:val>
                                            <p:strVal val="#ppt_h"/>
                                          </p:val>
                                        </p:tav>
                                      </p:tavLst>
                                    </p:anim>
                                    <p:anim calcmode="lin" valueType="num">
                                      <p:cBhvr>
                                        <p:cTn id="16" dur="1000" fill="hold"/>
                                        <p:tgtEl>
                                          <p:spTgt spid="27"/>
                                        </p:tgtEl>
                                        <p:attrNameLst>
                                          <p:attrName>style.rotation</p:attrName>
                                        </p:attrNameLst>
                                      </p:cBhvr>
                                      <p:tavLst>
                                        <p:tav tm="0">
                                          <p:val>
                                            <p:fltVal val="90"/>
                                          </p:val>
                                        </p:tav>
                                        <p:tav tm="100000">
                                          <p:val>
                                            <p:fltVal val="0"/>
                                          </p:val>
                                        </p:tav>
                                      </p:tavLst>
                                    </p:anim>
                                    <p:animEffect transition="in" filter="fade">
                                      <p:cBhvr>
                                        <p:cTn id="17" dur="1000"/>
                                        <p:tgtEl>
                                          <p:spTgt spid="2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 calcmode="lin" valueType="num">
                                      <p:cBhvr>
                                        <p:cTn id="23" dur="1000" fill="hold"/>
                                        <p:tgtEl>
                                          <p:spTgt spid="29"/>
                                        </p:tgtEl>
                                        <p:attrNameLst>
                                          <p:attrName>style.rotation</p:attrName>
                                        </p:attrNameLst>
                                      </p:cBhvr>
                                      <p:tavLst>
                                        <p:tav tm="0">
                                          <p:val>
                                            <p:fltVal val="90"/>
                                          </p:val>
                                        </p:tav>
                                        <p:tav tm="100000">
                                          <p:val>
                                            <p:fltVal val="0"/>
                                          </p:val>
                                        </p:tav>
                                      </p:tavLst>
                                    </p:anim>
                                    <p:animEffect transition="in" filter="fade">
                                      <p:cBhvr>
                                        <p:cTn id="2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txBox="1"/>
          <p:nvPr/>
        </p:nvSpPr>
        <p:spPr>
          <a:xfrm>
            <a:off x="766950" y="24655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3">
                    <a:lumMod val="50000"/>
                  </a:schemeClr>
                </a:solidFill>
                <a:latin typeface="Calibri" panose="020F0502020204030204" pitchFamily="34" charset="0"/>
                <a:ea typeface="宋体" panose="02010600030101010101" pitchFamily="2" charset="-122"/>
                <a:cs typeface="+mn-cs"/>
              </a:rPr>
              <a:t>（2）基本形的渐变</a:t>
            </a:r>
            <a:endParaRPr lang="en-US" altLang="zh-CN" sz="18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2460" y="881380"/>
            <a:ext cx="8001635" cy="492125"/>
          </a:xfrm>
          <a:prstGeom prst="rect">
            <a:avLst/>
          </a:prstGeom>
          <a:noFill/>
        </p:spPr>
        <p:txBody>
          <a:bodyPr wrap="square" lIns="0" tIns="0" rIns="0" bIns="0" rtlCol="0">
            <a:spAutoFit/>
          </a:bodyPr>
          <a:p>
            <a:pPr marL="285750" indent="-285750" algn="l">
              <a:buFont typeface="Wingdings" panose="05000000000000000000" charset="0"/>
              <a:buChar char="u"/>
            </a:pPr>
            <a:r>
              <a:rPr lang="zh-CN" altLang="en-US" sz="1600" b="1" dirty="0">
                <a:solidFill>
                  <a:schemeClr val="tx1"/>
                </a:solidFill>
              </a:rPr>
              <a:t>形状的渐变。</a:t>
            </a:r>
            <a:r>
              <a:rPr lang="zh-CN" altLang="en-US" sz="1600" b="1" dirty="0">
                <a:solidFill>
                  <a:schemeClr val="accent3">
                    <a:lumMod val="50000"/>
                  </a:schemeClr>
                </a:solidFill>
              </a:rPr>
              <a:t>形状的渐变是指由一个基本形渐变到另一个基本形，基本形可以由完整渐变到残缺，也可以由简单渐变到复杂，或者由抽象渐变到具象。</a:t>
            </a:r>
            <a:endParaRPr lang="zh-CN" altLang="en-US" sz="1600" b="1" dirty="0">
              <a:solidFill>
                <a:schemeClr val="accent3">
                  <a:lumMod val="50000"/>
                </a:schemeClr>
              </a:solidFill>
            </a:endParaRPr>
          </a:p>
        </p:txBody>
      </p:sp>
      <p:pic>
        <p:nvPicPr>
          <p:cNvPr id="4" name="图片 3" descr="图3-13"/>
          <p:cNvPicPr>
            <a:picLocks noChangeAspect="1"/>
          </p:cNvPicPr>
          <p:nvPr/>
        </p:nvPicPr>
        <p:blipFill>
          <a:blip r:embed="rId1"/>
          <a:stretch>
            <a:fillRect/>
          </a:stretch>
        </p:blipFill>
        <p:spPr>
          <a:xfrm>
            <a:off x="632460" y="1607820"/>
            <a:ext cx="4400550" cy="2746375"/>
          </a:xfrm>
          <a:prstGeom prst="rect">
            <a:avLst/>
          </a:prstGeom>
        </p:spPr>
      </p:pic>
      <p:pic>
        <p:nvPicPr>
          <p:cNvPr id="5" name="图片 4" descr="图3-14"/>
          <p:cNvPicPr>
            <a:picLocks noChangeAspect="1"/>
          </p:cNvPicPr>
          <p:nvPr/>
        </p:nvPicPr>
        <p:blipFill>
          <a:blip r:embed="rId2"/>
          <a:stretch>
            <a:fillRect/>
          </a:stretch>
        </p:blipFill>
        <p:spPr>
          <a:xfrm>
            <a:off x="5353050" y="2336800"/>
            <a:ext cx="3547110" cy="10941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5325" y="511175"/>
            <a:ext cx="8001635" cy="492125"/>
          </a:xfrm>
          <a:prstGeom prst="rect">
            <a:avLst/>
          </a:prstGeom>
          <a:noFill/>
        </p:spPr>
        <p:txBody>
          <a:bodyPr wrap="square" lIns="0" tIns="0" rIns="0" bIns="0" rtlCol="0">
            <a:spAutoFit/>
          </a:bodyPr>
          <a:p>
            <a:pPr marL="285750" indent="-285750" algn="l">
              <a:buFont typeface="Wingdings" panose="05000000000000000000" charset="0"/>
              <a:buChar char="u"/>
            </a:pPr>
            <a:r>
              <a:rPr lang="zh-CN" altLang="en-US" sz="1600" b="1" dirty="0">
                <a:solidFill>
                  <a:schemeClr val="tx1"/>
                </a:solidFill>
              </a:rPr>
              <a:t>方向的渐变。</a:t>
            </a:r>
            <a:r>
              <a:rPr lang="zh-CN" altLang="en-US" sz="1600" b="1" dirty="0">
                <a:solidFill>
                  <a:schemeClr val="accent3">
                    <a:lumMod val="50000"/>
                  </a:schemeClr>
                </a:solidFill>
              </a:rPr>
              <a:t>基本形可在平面上做有方向、有角度的序列变化，从而使画面产生起伏变化，增强其立体感和空间感。</a:t>
            </a:r>
            <a:endParaRPr lang="zh-CN" altLang="en-US" sz="1600" b="1" dirty="0">
              <a:solidFill>
                <a:schemeClr val="accent3">
                  <a:lumMod val="50000"/>
                </a:schemeClr>
              </a:solidFill>
            </a:endParaRPr>
          </a:p>
        </p:txBody>
      </p:sp>
      <p:pic>
        <p:nvPicPr>
          <p:cNvPr id="2" name="图片 1" descr="图3-15"/>
          <p:cNvPicPr>
            <a:picLocks noChangeAspect="1"/>
          </p:cNvPicPr>
          <p:nvPr/>
        </p:nvPicPr>
        <p:blipFill>
          <a:blip r:embed="rId1"/>
          <a:stretch>
            <a:fillRect/>
          </a:stretch>
        </p:blipFill>
        <p:spPr>
          <a:xfrm>
            <a:off x="632460" y="1563370"/>
            <a:ext cx="3084830" cy="3109595"/>
          </a:xfrm>
          <a:prstGeom prst="rect">
            <a:avLst/>
          </a:prstGeom>
        </p:spPr>
      </p:pic>
      <p:pic>
        <p:nvPicPr>
          <p:cNvPr id="6" name="图片 5" descr="图3-16"/>
          <p:cNvPicPr>
            <a:picLocks noChangeAspect="1"/>
          </p:cNvPicPr>
          <p:nvPr/>
        </p:nvPicPr>
        <p:blipFill>
          <a:blip r:embed="rId2"/>
          <a:stretch>
            <a:fillRect/>
          </a:stretch>
        </p:blipFill>
        <p:spPr>
          <a:xfrm>
            <a:off x="4116705" y="2634615"/>
            <a:ext cx="4700905" cy="7931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2450" y="440690"/>
            <a:ext cx="8239760" cy="738505"/>
          </a:xfrm>
          <a:prstGeom prst="rect">
            <a:avLst/>
          </a:prstGeom>
          <a:noFill/>
        </p:spPr>
        <p:txBody>
          <a:bodyPr wrap="square" lIns="0" tIns="0" rIns="0" bIns="0" rtlCol="0">
            <a:spAutoFit/>
          </a:bodyPr>
          <a:p>
            <a:pPr marL="285750" indent="-285750" algn="l">
              <a:buFont typeface="Wingdings" panose="05000000000000000000" charset="0"/>
              <a:buChar char="u"/>
            </a:pPr>
            <a:r>
              <a:rPr lang="zh-CN" altLang="en-US" sz="1600" b="1" dirty="0">
                <a:solidFill>
                  <a:schemeClr val="tx1"/>
                </a:solidFill>
              </a:rPr>
              <a:t>位置的渐变。</a:t>
            </a:r>
            <a:r>
              <a:rPr lang="zh-CN" altLang="en-US" sz="1600" b="1" dirty="0">
                <a:solidFill>
                  <a:schemeClr val="accent3">
                    <a:lumMod val="50000"/>
                  </a:schemeClr>
                </a:solidFill>
              </a:rPr>
              <a:t>基本形作在画面中或元素单位内的位置做有序的变化，会使画面产生起伏波动的视觉效果。基本形也会发生变形，但可以使画面产生一种节奏韵律感和渐变对比的视觉效果。</a:t>
            </a:r>
            <a:endParaRPr lang="zh-CN" altLang="en-US" sz="1600" b="1" dirty="0">
              <a:solidFill>
                <a:schemeClr val="accent3">
                  <a:lumMod val="50000"/>
                </a:schemeClr>
              </a:solidFill>
            </a:endParaRPr>
          </a:p>
        </p:txBody>
      </p:sp>
      <p:pic>
        <p:nvPicPr>
          <p:cNvPr id="4" name="图片 3" descr="图3-17"/>
          <p:cNvPicPr>
            <a:picLocks noChangeAspect="1"/>
          </p:cNvPicPr>
          <p:nvPr/>
        </p:nvPicPr>
        <p:blipFill>
          <a:blip r:embed="rId1"/>
          <a:stretch>
            <a:fillRect/>
          </a:stretch>
        </p:blipFill>
        <p:spPr>
          <a:xfrm>
            <a:off x="632460" y="1687195"/>
            <a:ext cx="3244215" cy="3231515"/>
          </a:xfrm>
          <a:prstGeom prst="rect">
            <a:avLst/>
          </a:prstGeom>
        </p:spPr>
      </p:pic>
      <p:pic>
        <p:nvPicPr>
          <p:cNvPr id="5" name="图片 4" descr="图3-18"/>
          <p:cNvPicPr>
            <a:picLocks noChangeAspect="1"/>
          </p:cNvPicPr>
          <p:nvPr/>
        </p:nvPicPr>
        <p:blipFill>
          <a:blip r:embed="rId2"/>
          <a:stretch>
            <a:fillRect/>
          </a:stretch>
        </p:blipFill>
        <p:spPr>
          <a:xfrm>
            <a:off x="4257675" y="2659380"/>
            <a:ext cx="4534535" cy="7981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2460" y="487680"/>
            <a:ext cx="8239760" cy="492125"/>
          </a:xfrm>
          <a:prstGeom prst="rect">
            <a:avLst/>
          </a:prstGeom>
          <a:noFill/>
        </p:spPr>
        <p:txBody>
          <a:bodyPr wrap="square" lIns="0" tIns="0" rIns="0" bIns="0" rtlCol="0">
            <a:spAutoFit/>
          </a:bodyPr>
          <a:p>
            <a:pPr marL="285750" indent="-285750" algn="l">
              <a:buFont typeface="Wingdings" panose="05000000000000000000" charset="0"/>
              <a:buChar char="u"/>
            </a:pPr>
            <a:r>
              <a:rPr lang="zh-CN" altLang="en-US" sz="1600" b="1" dirty="0">
                <a:solidFill>
                  <a:schemeClr val="tx1"/>
                </a:solidFill>
              </a:rPr>
              <a:t>大小的渐变。</a:t>
            </a:r>
            <a:r>
              <a:rPr lang="zh-CN" altLang="en-US" sz="1600" b="1" dirty="0">
                <a:solidFill>
                  <a:schemeClr val="accent3">
                    <a:lumMod val="50000"/>
                  </a:schemeClr>
                </a:solidFill>
              </a:rPr>
              <a:t>依据近大远小的透视原理，将基本形由大到小进行渐变排列，会产生远近深度上的变化及空间感。</a:t>
            </a:r>
            <a:endParaRPr lang="zh-CN" altLang="en-US" sz="1600" b="1" dirty="0">
              <a:solidFill>
                <a:schemeClr val="accent3">
                  <a:lumMod val="50000"/>
                </a:schemeClr>
              </a:solidFill>
            </a:endParaRPr>
          </a:p>
        </p:txBody>
      </p:sp>
      <p:pic>
        <p:nvPicPr>
          <p:cNvPr id="2" name="图片 1" descr="图3-19"/>
          <p:cNvPicPr>
            <a:picLocks noChangeAspect="1"/>
          </p:cNvPicPr>
          <p:nvPr/>
        </p:nvPicPr>
        <p:blipFill>
          <a:blip r:embed="rId1"/>
          <a:stretch>
            <a:fillRect/>
          </a:stretch>
        </p:blipFill>
        <p:spPr>
          <a:xfrm>
            <a:off x="1094105" y="1610995"/>
            <a:ext cx="2971165" cy="2971165"/>
          </a:xfrm>
          <a:prstGeom prst="rect">
            <a:avLst/>
          </a:prstGeom>
        </p:spPr>
      </p:pic>
      <p:pic>
        <p:nvPicPr>
          <p:cNvPr id="6" name="图片 5" descr="图3-20"/>
          <p:cNvPicPr>
            <a:picLocks noChangeAspect="1"/>
          </p:cNvPicPr>
          <p:nvPr/>
        </p:nvPicPr>
        <p:blipFill>
          <a:blip r:embed="rId2"/>
          <a:stretch>
            <a:fillRect/>
          </a:stretch>
        </p:blipFill>
        <p:spPr>
          <a:xfrm>
            <a:off x="4491355" y="2671445"/>
            <a:ext cx="4380865" cy="8496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41787" y="1988922"/>
            <a:ext cx="3816424" cy="863553"/>
            <a:chOff x="641787" y="1988922"/>
            <a:chExt cx="3816424" cy="863553"/>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1787" y="1988922"/>
              <a:ext cx="3816424" cy="863553"/>
            </a:xfrm>
            <a:prstGeom prst="rect">
              <a:avLst/>
            </a:prstGeom>
          </p:spPr>
        </p:pic>
        <p:sp>
          <p:nvSpPr>
            <p:cNvPr id="25" name="Freeform: Shape 25"/>
            <p:cNvSpPr/>
            <p:nvPr/>
          </p:nvSpPr>
          <p:spPr bwMode="auto">
            <a:xfrm>
              <a:off x="1172894" y="2134846"/>
              <a:ext cx="2754306" cy="540060"/>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noFill/>
            <a:ln w="19050">
              <a:noFill/>
              <a:round/>
            </a:ln>
          </p:spPr>
          <p:txBody>
            <a:bodyPr rot="0" spcFirstLastPara="0" vert="horz" wrap="none" lIns="91440" tIns="45720" rIns="91440" bIns="45720" anchor="ctr" anchorCtr="1" forceAA="0" compatLnSpc="1">
              <a:normAutofit fontScale="90000"/>
            </a:bodyPr>
            <a:lstStyle/>
            <a:p>
              <a:pPr algn="l"/>
              <a:r>
                <a:rPr lang="zh-CN" altLang="en-US" sz="2400" spc="300" dirty="0">
                  <a:solidFill>
                    <a:schemeClr val="accent3">
                      <a:lumMod val="25000"/>
                    </a:schemeClr>
                  </a:solidFill>
                  <a:latin typeface="微软雅黑" panose="020B0503020204020204" pitchFamily="34" charset="-122"/>
                  <a:ea typeface="微软雅黑" panose="020B0503020204020204" pitchFamily="34" charset="-122"/>
                </a:rPr>
                <a:t>01平面</a:t>
              </a:r>
              <a:r>
                <a:rPr lang="zh-CN" altLang="en-US" sz="2400" spc="300" dirty="0">
                  <a:solidFill>
                    <a:schemeClr val="accent3">
                      <a:lumMod val="25000"/>
                    </a:schemeClr>
                  </a:solidFill>
                  <a:latin typeface="微软雅黑" panose="020B0503020204020204" pitchFamily="34" charset="-122"/>
                  <a:ea typeface="微软雅黑" panose="020B0503020204020204" pitchFamily="34" charset="-122"/>
                  <a:sym typeface="+mn-ea"/>
                </a:rPr>
                <a:t>设计</a:t>
              </a:r>
              <a:r>
                <a:rPr lang="zh-CN" altLang="en-US" sz="2400" spc="300" dirty="0">
                  <a:solidFill>
                    <a:schemeClr val="accent3">
                      <a:lumMod val="25000"/>
                    </a:schemeClr>
                  </a:solidFill>
                  <a:latin typeface="微软雅黑" panose="020B0503020204020204" pitchFamily="34" charset="-122"/>
                  <a:ea typeface="微软雅黑" panose="020B0503020204020204" pitchFamily="34" charset="-122"/>
                </a:rPr>
                <a:t>的元素构成</a:t>
              </a:r>
              <a:endParaRPr lang="zh-CN" altLang="en-US" sz="2400" b="1" spc="300" dirty="0">
                <a:solidFill>
                  <a:schemeClr val="accent3">
                    <a:lumMod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sp>
        <p:nvSpPr>
          <p:cNvPr id="6" name="Freeform: Shape 51"/>
          <p:cNvSpPr/>
          <p:nvPr/>
        </p:nvSpPr>
        <p:spPr bwMode="auto">
          <a:xfrm>
            <a:off x="3248853" y="379981"/>
            <a:ext cx="2646294" cy="679601"/>
          </a:xfrm>
          <a:custGeom>
            <a:avLst/>
            <a:gdLst>
              <a:gd name="connsiteX0" fmla="*/ 186024 w 3528392"/>
              <a:gd name="connsiteY0" fmla="*/ 0 h 906134"/>
              <a:gd name="connsiteX1" fmla="*/ 3342368 w 3528392"/>
              <a:gd name="connsiteY1" fmla="*/ 0 h 906134"/>
              <a:gd name="connsiteX2" fmla="*/ 3528392 w 3528392"/>
              <a:gd name="connsiteY2" fmla="*/ 186024 h 906134"/>
              <a:gd name="connsiteX3" fmla="*/ 3528392 w 3528392"/>
              <a:gd name="connsiteY3" fmla="*/ 906134 h 906134"/>
              <a:gd name="connsiteX4" fmla="*/ 0 w 3528392"/>
              <a:gd name="connsiteY4" fmla="*/ 906134 h 906134"/>
              <a:gd name="connsiteX5" fmla="*/ 0 w 3528392"/>
              <a:gd name="connsiteY5" fmla="*/ 186024 h 906134"/>
              <a:gd name="connsiteX6" fmla="*/ 186024 w 3528392"/>
              <a:gd name="connsiteY6" fmla="*/ 0 h 90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8392" h="906134">
                <a:moveTo>
                  <a:pt x="186024" y="0"/>
                </a:moveTo>
                <a:lnTo>
                  <a:pt x="3342368" y="0"/>
                </a:lnTo>
                <a:cubicBezTo>
                  <a:pt x="3445106" y="0"/>
                  <a:pt x="3528392" y="83286"/>
                  <a:pt x="3528392" y="186024"/>
                </a:cubicBezTo>
                <a:lnTo>
                  <a:pt x="3528392" y="906134"/>
                </a:lnTo>
                <a:lnTo>
                  <a:pt x="0" y="906134"/>
                </a:lnTo>
                <a:lnTo>
                  <a:pt x="0" y="186024"/>
                </a:lnTo>
                <a:cubicBezTo>
                  <a:pt x="0" y="83286"/>
                  <a:pt x="83286" y="0"/>
                  <a:pt x="186024" y="0"/>
                </a:cubicBezTo>
                <a:close/>
              </a:path>
            </a:pathLst>
          </a:custGeom>
          <a:noFill/>
          <a:ln w="19050">
            <a:noFill/>
            <a:round/>
          </a:ln>
        </p:spPr>
        <p:txBody>
          <a:bodyPr rot="0" spcFirstLastPara="0" vert="horz" wrap="square" lIns="91440" tIns="45720" rIns="91440" bIns="45720" anchor="ctr" anchorCtr="1" forceAA="0" compatLnSpc="1">
            <a:normAutofit fontScale="55000" lnSpcReduction="20000"/>
          </a:bodyPr>
          <a:lstStyle/>
          <a:p>
            <a:pPr algn="ctr"/>
            <a:r>
              <a:rPr lang="zh-CN" altLang="en-US" sz="4000" b="1" spc="300" dirty="0"/>
              <a:t>目录 </a:t>
            </a:r>
            <a:br>
              <a:rPr lang="zh-CN" altLang="en-US" sz="4000" b="1" spc="300" dirty="0"/>
            </a:br>
            <a:r>
              <a:rPr lang="en-US" altLang="zh-CN" sz="4000" b="1" spc="300" dirty="0"/>
              <a:t>CONTENT</a:t>
            </a:r>
            <a:endParaRPr lang="en-US" altLang="zh-CN" sz="4000" b="1" spc="300" dirty="0"/>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840" y="943955"/>
            <a:ext cx="2880320" cy="971214"/>
          </a:xfrm>
          <a:prstGeom prst="rect">
            <a:avLst/>
          </a:prstGeom>
        </p:spPr>
      </p:pic>
      <p:grpSp>
        <p:nvGrpSpPr>
          <p:cNvPr id="27" name="组合 26"/>
          <p:cNvGrpSpPr/>
          <p:nvPr/>
        </p:nvGrpSpPr>
        <p:grpSpPr>
          <a:xfrm>
            <a:off x="4811395" y="1988820"/>
            <a:ext cx="3865245" cy="1075055"/>
            <a:chOff x="539552" y="1988922"/>
            <a:chExt cx="3816424" cy="1017859"/>
          </a:xfrm>
        </p:grpSpPr>
        <p:pic>
          <p:nvPicPr>
            <p:cNvPr id="28" name="图片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1988922"/>
              <a:ext cx="3816424" cy="863553"/>
            </a:xfrm>
            <a:prstGeom prst="rect">
              <a:avLst/>
            </a:prstGeom>
          </p:spPr>
        </p:pic>
        <p:sp>
          <p:nvSpPr>
            <p:cNvPr id="29" name="Freeform: Shape 25"/>
            <p:cNvSpPr/>
            <p:nvPr/>
          </p:nvSpPr>
          <p:spPr bwMode="auto">
            <a:xfrm>
              <a:off x="1308856" y="1988922"/>
              <a:ext cx="2649615" cy="1017859"/>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noFill/>
            <a:ln w="19050">
              <a:noFill/>
              <a:round/>
            </a:ln>
          </p:spPr>
          <p:txBody>
            <a:bodyPr rot="0" spcFirstLastPara="0" vert="horz" wrap="none" lIns="91440" tIns="45720" rIns="91440" bIns="45720" anchor="ctr" anchorCtr="1" forceAA="0" compatLnSpc="1">
              <a:normAutofit/>
            </a:bodyPr>
            <a:lstStyle/>
            <a:p>
              <a:r>
                <a:rPr lang="zh-CN" altLang="en-US" sz="2200" spc="300" dirty="0">
                  <a:solidFill>
                    <a:schemeClr val="accent3">
                      <a:lumMod val="25000"/>
                    </a:schemeClr>
                  </a:solidFill>
                  <a:latin typeface="微软雅黑" panose="020B0503020204020204" pitchFamily="34" charset="-122"/>
                  <a:ea typeface="微软雅黑" panose="020B0503020204020204" pitchFamily="34" charset="-122"/>
                </a:rPr>
                <a:t>02平面设计元素的构思、</a:t>
              </a:r>
              <a:endParaRPr lang="zh-CN" altLang="en-US" sz="2200" spc="300" dirty="0">
                <a:solidFill>
                  <a:schemeClr val="accent3">
                    <a:lumMod val="25000"/>
                  </a:schemeClr>
                </a:solidFill>
                <a:latin typeface="微软雅黑" panose="020B0503020204020204" pitchFamily="34" charset="-122"/>
                <a:ea typeface="微软雅黑" panose="020B0503020204020204" pitchFamily="34" charset="-122"/>
              </a:endParaRPr>
            </a:p>
            <a:p>
              <a:r>
                <a:rPr lang="zh-CN" altLang="en-US" sz="2200" spc="300" dirty="0">
                  <a:solidFill>
                    <a:schemeClr val="accent3">
                      <a:lumMod val="25000"/>
                    </a:schemeClr>
                  </a:solidFill>
                  <a:latin typeface="微软雅黑" panose="020B0503020204020204" pitchFamily="34" charset="-122"/>
                  <a:ea typeface="微软雅黑" panose="020B0503020204020204" pitchFamily="34" charset="-122"/>
                </a:rPr>
                <a:t>采集重构与语义传达</a:t>
              </a:r>
              <a:endParaRPr lang="zh-CN" altLang="en-US" sz="2200" b="1" spc="300" dirty="0">
                <a:solidFill>
                  <a:schemeClr val="accent3">
                    <a:lumMod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39552" y="3291830"/>
            <a:ext cx="3816424" cy="863553"/>
            <a:chOff x="539552" y="1988922"/>
            <a:chExt cx="3816424" cy="863553"/>
          </a:xfrm>
        </p:grpSpPr>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1988922"/>
              <a:ext cx="3816424" cy="863553"/>
            </a:xfrm>
            <a:prstGeom prst="rect">
              <a:avLst/>
            </a:prstGeom>
          </p:spPr>
        </p:pic>
        <p:sp>
          <p:nvSpPr>
            <p:cNvPr id="32" name="Freeform: Shape 25"/>
            <p:cNvSpPr/>
            <p:nvPr/>
          </p:nvSpPr>
          <p:spPr bwMode="auto">
            <a:xfrm>
              <a:off x="1070659" y="2134846"/>
              <a:ext cx="2754306" cy="540060"/>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noFill/>
            <a:ln w="19050">
              <a:noFill/>
              <a:round/>
            </a:ln>
          </p:spPr>
          <p:txBody>
            <a:bodyPr rot="0" spcFirstLastPara="0" vert="horz" wrap="none" lIns="91440" tIns="45720" rIns="91440" bIns="45720" anchor="ctr" anchorCtr="1" forceAA="0" compatLnSpc="1">
              <a:normAutofit/>
            </a:bodyPr>
            <a:lstStyle/>
            <a:p>
              <a:r>
                <a:rPr lang="zh-CN" altLang="en-US" sz="2200" spc="300" dirty="0">
                  <a:solidFill>
                    <a:schemeClr val="accent3">
                      <a:lumMod val="25000"/>
                    </a:schemeClr>
                  </a:solidFill>
                  <a:latin typeface="微软雅黑" panose="020B0503020204020204" pitchFamily="34" charset="-122"/>
                  <a:ea typeface="微软雅黑" panose="020B0503020204020204" pitchFamily="34" charset="-122"/>
                </a:rPr>
                <a:t>03平面设计中的空间构成</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60032" y="3291830"/>
            <a:ext cx="3816424" cy="863553"/>
            <a:chOff x="539552" y="1988922"/>
            <a:chExt cx="3816424" cy="863553"/>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1988922"/>
              <a:ext cx="3816424" cy="863553"/>
            </a:xfrm>
            <a:prstGeom prst="rect">
              <a:avLst/>
            </a:prstGeom>
          </p:spPr>
        </p:pic>
        <p:sp>
          <p:nvSpPr>
            <p:cNvPr id="35" name="Freeform: Shape 25"/>
            <p:cNvSpPr/>
            <p:nvPr/>
          </p:nvSpPr>
          <p:spPr bwMode="auto">
            <a:xfrm>
              <a:off x="971599" y="2134846"/>
              <a:ext cx="2754306" cy="540060"/>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noFill/>
            <a:ln w="19050">
              <a:noFill/>
              <a:round/>
            </a:ln>
          </p:spPr>
          <p:txBody>
            <a:bodyPr rot="0" spcFirstLastPara="0" vert="horz" wrap="none" lIns="91440" tIns="45720" rIns="91440" bIns="45720" anchor="ctr" anchorCtr="1" forceAA="0" compatLnSpc="1">
              <a:normAutofit/>
            </a:bodyPr>
            <a:lstStyle/>
            <a:p>
              <a:pPr algn="l"/>
              <a:r>
                <a:rPr lang="zh-CN" altLang="en-US" sz="2200" spc="300" dirty="0">
                  <a:solidFill>
                    <a:schemeClr val="accent3">
                      <a:lumMod val="25000"/>
                    </a:schemeClr>
                  </a:solidFill>
                  <a:latin typeface="微软雅黑" panose="020B0503020204020204" pitchFamily="34" charset="-122"/>
                  <a:ea typeface="微软雅黑" panose="020B0503020204020204" pitchFamily="34" charset="-122"/>
                </a:rPr>
                <a:t>04平面设计的创意实践</a:t>
              </a:r>
              <a:endParaRPr lang="zh-CN" altLang="en-US" sz="2200" b="1" spc="300" dirty="0">
                <a:solidFill>
                  <a:schemeClr val="accent3">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3090" y="487680"/>
            <a:ext cx="8239760" cy="738505"/>
          </a:xfrm>
          <a:prstGeom prst="rect">
            <a:avLst/>
          </a:prstGeom>
          <a:noFill/>
        </p:spPr>
        <p:txBody>
          <a:bodyPr wrap="square" lIns="0" tIns="0" rIns="0" bIns="0" rtlCol="0">
            <a:spAutoFit/>
          </a:bodyPr>
          <a:p>
            <a:pPr marL="285750" indent="-285750" algn="l">
              <a:buFont typeface="Wingdings" panose="05000000000000000000" charset="0"/>
              <a:buChar char="u"/>
            </a:pPr>
            <a:r>
              <a:rPr lang="zh-CN" altLang="en-US" sz="1600" b="1" dirty="0">
                <a:solidFill>
                  <a:schemeClr val="tx1"/>
                </a:solidFill>
              </a:rPr>
              <a:t>元素的渐变。</a:t>
            </a:r>
            <a:r>
              <a:rPr lang="zh-CN" altLang="en-US" sz="1600" b="1" dirty="0">
                <a:solidFill>
                  <a:schemeClr val="accent3">
                    <a:lumMod val="50000"/>
                  </a:schemeClr>
                </a:solidFill>
              </a:rPr>
              <a:t>这是指元素依照序列关系逐渐地、有规律地变化，使基本形在形状、大小、方向上发生改变。渐变的元素通过精心排列，会产生特殊的视觉效果，有时还会产生错视和运动感。</a:t>
            </a:r>
            <a:endParaRPr lang="zh-CN" altLang="en-US" sz="1600" b="1" dirty="0">
              <a:solidFill>
                <a:schemeClr val="accent3">
                  <a:lumMod val="50000"/>
                </a:schemeClr>
              </a:solidFill>
            </a:endParaRPr>
          </a:p>
        </p:txBody>
      </p:sp>
      <p:pic>
        <p:nvPicPr>
          <p:cNvPr id="4" name="图片 3" descr="图3-21"/>
          <p:cNvPicPr>
            <a:picLocks noChangeAspect="1"/>
          </p:cNvPicPr>
          <p:nvPr/>
        </p:nvPicPr>
        <p:blipFill>
          <a:blip r:embed="rId1"/>
          <a:stretch>
            <a:fillRect/>
          </a:stretch>
        </p:blipFill>
        <p:spPr>
          <a:xfrm>
            <a:off x="1146175" y="1793875"/>
            <a:ext cx="2799715" cy="2726055"/>
          </a:xfrm>
          <a:prstGeom prst="rect">
            <a:avLst/>
          </a:prstGeom>
        </p:spPr>
      </p:pic>
      <p:pic>
        <p:nvPicPr>
          <p:cNvPr id="5" name="图片 4" descr="图3-22"/>
          <p:cNvPicPr>
            <a:picLocks noChangeAspect="1"/>
          </p:cNvPicPr>
          <p:nvPr/>
        </p:nvPicPr>
        <p:blipFill>
          <a:blip r:embed="rId2"/>
          <a:stretch>
            <a:fillRect/>
          </a:stretch>
        </p:blipFill>
        <p:spPr>
          <a:xfrm>
            <a:off x="5346065" y="1793875"/>
            <a:ext cx="2723515" cy="27235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26"/>
          <p:cNvSpPr/>
          <p:nvPr/>
        </p:nvSpPr>
        <p:spPr>
          <a:xfrm>
            <a:off x="539353" y="3185721"/>
            <a:ext cx="8056614" cy="898408"/>
          </a:xfrm>
          <a:prstGeom prst="roundRect">
            <a:avLst>
              <a:gd name="adj" fmla="val 50000"/>
            </a:avLst>
          </a:prstGeom>
          <a:solidFill>
            <a:srgbClr val="ACC2C0">
              <a:alpha val="40000"/>
            </a:srgb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en-US" sz="1400">
                <a:solidFill>
                  <a:schemeClr val="accent3">
                    <a:lumMod val="75000"/>
                  </a:schemeClr>
                </a:solidFill>
                <a:latin typeface="微软雅黑" panose="020B0503020204020204" pitchFamily="34" charset="-122"/>
                <a:ea typeface="微软雅黑" panose="020B0503020204020204" pitchFamily="34" charset="-122"/>
                <a:sym typeface="+mn-ea"/>
              </a:rPr>
              <a:t>       </a:t>
            </a:r>
            <a:r>
              <a:rPr sz="1200">
                <a:solidFill>
                  <a:schemeClr val="accent3">
                    <a:lumMod val="50000"/>
                  </a:schemeClr>
                </a:solidFill>
                <a:latin typeface="微软雅黑" panose="020B0503020204020204" pitchFamily="34" charset="-122"/>
                <a:ea typeface="微软雅黑" panose="020B0503020204020204" pitchFamily="34" charset="-122"/>
                <a:sym typeface="+mn-ea"/>
              </a:rPr>
              <a:t>特异在平面设计中有着重要的位置，如果要打破一般规律，就可以采用特异的方法，因为它容易引起人们的心理反应。</a:t>
            </a:r>
            <a:endParaRPr sz="1400">
              <a:solidFill>
                <a:schemeClr val="accent3">
                  <a:lumMod val="75000"/>
                </a:schemeClr>
              </a:solidFill>
              <a:latin typeface="微软雅黑" panose="020B0503020204020204" pitchFamily="34" charset="-122"/>
              <a:ea typeface="微软雅黑" panose="020B0503020204020204" pitchFamily="34" charset="-122"/>
            </a:endParaRPr>
          </a:p>
        </p:txBody>
      </p:sp>
      <p:sp>
        <p:nvSpPr>
          <p:cNvPr id="6" name="Rectangle: Rounded Corners 19"/>
          <p:cNvSpPr/>
          <p:nvPr/>
        </p:nvSpPr>
        <p:spPr>
          <a:xfrm>
            <a:off x="342900" y="936625"/>
            <a:ext cx="8253095" cy="1905635"/>
          </a:xfrm>
          <a:prstGeom prst="roundRect">
            <a:avLst>
              <a:gd name="adj" fmla="val 50000"/>
            </a:avLst>
          </a:prstGeom>
          <a:solidFill>
            <a:srgbClr val="ACC2C0">
              <a:alpha val="40000"/>
            </a:srgb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（1）特异构成的含义</a:t>
            </a:r>
            <a:endParaRPr>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a:r>
              <a:rPr sz="1400">
                <a:solidFill>
                  <a:schemeClr val="accent3">
                    <a:lumMod val="75000"/>
                  </a:schemeClr>
                </a:solidFill>
                <a:latin typeface="微软雅黑" panose="020B0503020204020204" pitchFamily="34" charset="-122"/>
                <a:ea typeface="微软雅黑" panose="020B0503020204020204" pitchFamily="34" charset="-122"/>
              </a:rPr>
              <a:t>      </a:t>
            </a:r>
            <a:endParaRPr sz="1400">
              <a:solidFill>
                <a:schemeClr val="accent3">
                  <a:lumMod val="75000"/>
                </a:schemeClr>
              </a:solidFill>
              <a:latin typeface="微软雅黑" panose="020B0503020204020204" pitchFamily="34" charset="-122"/>
              <a:ea typeface="微软雅黑" panose="020B0503020204020204" pitchFamily="34" charset="-122"/>
            </a:endParaRPr>
          </a:p>
          <a:p>
            <a:pPr algn="just"/>
            <a:r>
              <a:rPr sz="1400">
                <a:solidFill>
                  <a:schemeClr val="accent3">
                    <a:lumMod val="75000"/>
                  </a:schemeClr>
                </a:solidFill>
                <a:latin typeface="微软雅黑" panose="020B0503020204020204" pitchFamily="34" charset="-122"/>
                <a:ea typeface="微软雅黑" panose="020B0503020204020204" pitchFamily="34" charset="-122"/>
              </a:rPr>
              <a:t>      </a:t>
            </a:r>
            <a:r>
              <a:rPr sz="1200">
                <a:solidFill>
                  <a:schemeClr val="accent3">
                    <a:lumMod val="50000"/>
                  </a:schemeClr>
                </a:solidFill>
                <a:latin typeface="微软雅黑" panose="020B0503020204020204" pitchFamily="34" charset="-122"/>
                <a:ea typeface="微软雅黑" panose="020B0503020204020204" pitchFamily="34" charset="-122"/>
              </a:rPr>
              <a:t>特异构成是指在规律性元素和基本形的构成内，有意违反秩序，使少数个别的要素显得突出，以突破规律的单调感，使其形成鲜明的反差，造成动感，增加趣味。特异是相对的，是在保证整体规律的情况下，使画面的一小部分与整体秩序不合，但又与规律不失联系。特异的变化可大可小。</a:t>
            </a:r>
            <a:endParaRPr sz="1200">
              <a:solidFill>
                <a:schemeClr val="accent3">
                  <a:lumMod val="50000"/>
                </a:schemeClr>
              </a:solidFill>
              <a:latin typeface="微软雅黑" panose="020B0503020204020204" pitchFamily="34" charset="-122"/>
              <a:ea typeface="微软雅黑" panose="020B0503020204020204" pitchFamily="34" charset="-122"/>
            </a:endParaRPr>
          </a:p>
          <a:p>
            <a:pPr algn="l"/>
            <a:r>
              <a:rPr sz="1400">
                <a:solidFill>
                  <a:schemeClr val="accent3">
                    <a:lumMod val="75000"/>
                  </a:schemeClr>
                </a:solidFill>
                <a:latin typeface="微软雅黑" panose="020B0503020204020204" pitchFamily="34" charset="-122"/>
                <a:ea typeface="微软雅黑" panose="020B0503020204020204" pitchFamily="34" charset="-122"/>
              </a:rPr>
              <a:t>       </a:t>
            </a:r>
            <a:endParaRPr sz="1400">
              <a:solidFill>
                <a:schemeClr val="accent3">
                  <a:lumMod val="75000"/>
                </a:schemeClr>
              </a:solidFill>
              <a:latin typeface="微软雅黑" panose="020B0503020204020204" pitchFamily="34" charset="-122"/>
              <a:ea typeface="微软雅黑" panose="020B0503020204020204" pitchFamily="34" charset="-122"/>
            </a:endParaRPr>
          </a:p>
        </p:txBody>
      </p:sp>
      <p:sp>
        <p:nvSpPr>
          <p:cNvPr id="45"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dirty="0">
                <a:solidFill>
                  <a:schemeClr val="bg2">
                    <a:lumMod val="65000"/>
                  </a:schemeClr>
                </a:solidFill>
                <a:latin typeface="微软雅黑" panose="020B0503020204020204" pitchFamily="34" charset="-122"/>
                <a:ea typeface="微软雅黑" panose="020B0503020204020204" pitchFamily="34" charset="-122"/>
              </a:rPr>
              <a:t>4.</a:t>
            </a:r>
            <a:r>
              <a:rPr lang="zh-CN" altLang="en-US" sz="1800" dirty="0">
                <a:solidFill>
                  <a:schemeClr val="bg2">
                    <a:lumMod val="65000"/>
                  </a:schemeClr>
                </a:solidFill>
                <a:latin typeface="微软雅黑" panose="020B0503020204020204" pitchFamily="34" charset="-122"/>
                <a:ea typeface="微软雅黑" panose="020B0503020204020204" pitchFamily="34" charset="-122"/>
              </a:rPr>
              <a:t>特异构成</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7"/>
          <p:cNvSpPr txBox="1"/>
          <p:nvPr/>
        </p:nvSpPr>
        <p:spPr>
          <a:xfrm>
            <a:off x="895350" y="1839595"/>
            <a:ext cx="2769870" cy="452120"/>
          </a:xfrm>
          <a:prstGeom prst="rect">
            <a:avLst/>
          </a:prstGeom>
          <a:noFill/>
        </p:spPr>
        <p:txBody>
          <a:bodyPr wrap="none" anchor="b" anchorCtr="1">
            <a:normAutofit/>
          </a:bodyPr>
          <a:lstStyle/>
          <a:p>
            <a:pPr algn="ctr"/>
            <a:endParaRPr lang="en-US" altLang="zh-CN" sz="1400">
              <a:solidFill>
                <a:schemeClr val="accent3">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Title 1"/>
          <p:cNvSpPr txBox="1"/>
          <p:nvPr/>
        </p:nvSpPr>
        <p:spPr>
          <a:xfrm>
            <a:off x="280035" y="191770"/>
            <a:ext cx="419290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sz="1800">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（2）特异构成的分类</a:t>
            </a:r>
            <a:endParaRPr sz="1800">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152525" y="674370"/>
            <a:ext cx="1146810" cy="245745"/>
          </a:xfrm>
          <a:prstGeom prst="rect">
            <a:avLst/>
          </a:prstGeom>
          <a:noFill/>
        </p:spPr>
        <p:txBody>
          <a:bodyPr wrap="square" lIns="0" tIns="0" rIns="0" bIns="0" rtlCol="0">
            <a:spAutoFit/>
          </a:bodyPr>
          <a:p>
            <a:pPr algn="l"/>
            <a:r>
              <a:rPr lang="en-US" altLang="zh-CN" sz="1600" b="1" dirty="0" smtClean="0">
                <a:solidFill>
                  <a:schemeClr val="accent3">
                    <a:lumMod val="50000"/>
                  </a:schemeClr>
                </a:solidFill>
                <a:latin typeface="微软雅黑" panose="020B0503020204020204" pitchFamily="34" charset="-122"/>
                <a:ea typeface="微软雅黑" panose="020B0503020204020204" pitchFamily="34" charset="-122"/>
              </a:rPr>
              <a:t>A.</a:t>
            </a:r>
            <a:r>
              <a:rPr lang="zh-CN" altLang="en-US" sz="1600" b="1" dirty="0" smtClean="0">
                <a:solidFill>
                  <a:schemeClr val="accent3">
                    <a:lumMod val="50000"/>
                  </a:schemeClr>
                </a:solidFill>
                <a:latin typeface="微软雅黑" panose="020B0503020204020204" pitchFamily="34" charset="-122"/>
                <a:ea typeface="微软雅黑" panose="020B0503020204020204" pitchFamily="34" charset="-122"/>
              </a:rPr>
              <a:t>元素特异</a:t>
            </a:r>
            <a:endParaRPr lang="zh-CN" altLang="en-US" sz="1600" b="1"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2720" y="920115"/>
            <a:ext cx="3238500" cy="3261995"/>
          </a:xfrm>
          <a:prstGeom prst="rect">
            <a:avLst/>
          </a:prstGeom>
          <a:noFill/>
        </p:spPr>
        <p:txBody>
          <a:bodyPr wrap="square" lIns="0" tIns="0" rIns="0" bIns="0" rtlCol="0">
            <a:spAutoFit/>
          </a:bodyPr>
          <a:p>
            <a:pPr indent="457200" algn="just" eaLnBrk="1" latinLnBrk="0" hangingPunct="1">
              <a:lnSpc>
                <a:spcPct val="150000"/>
              </a:lnSpc>
            </a:pPr>
            <a:r>
              <a:rPr sz="1200">
                <a:solidFill>
                  <a:schemeClr val="accent3">
                    <a:lumMod val="50000"/>
                  </a:schemeClr>
                </a:solidFill>
                <a:latin typeface="微软雅黑" panose="020B0503020204020204" pitchFamily="34" charset="-122"/>
                <a:ea typeface="微软雅黑" panose="020B0503020204020204" pitchFamily="34" charset="-122"/>
              </a:rPr>
              <a:t>在规律性元素之中，部分元素单位在形状、 大小、位置、方向发生了变异，这就是元素特异。</a:t>
            </a:r>
            <a:r>
              <a:rPr lang="zh-CN" altLang="en-US" sz="1200">
                <a:solidFill>
                  <a:schemeClr val="accent3">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元素特异通常体现在以下两个方面</a:t>
            </a:r>
            <a:r>
              <a:rPr lang="en-US" altLang="zh-CN" sz="1200">
                <a:solidFill>
                  <a:schemeClr val="accent3">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200">
              <a:solidFill>
                <a:schemeClr val="accent3">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latinLnBrk="0" hangingPunct="1">
              <a:lnSpc>
                <a:spcPct val="150000"/>
              </a:lnSpc>
            </a:pPr>
            <a:r>
              <a:rPr sz="1200">
                <a:solidFill>
                  <a:schemeClr val="accent3">
                    <a:lumMod val="50000"/>
                  </a:schemeClr>
                </a:solidFill>
                <a:latin typeface="微软雅黑" panose="020B0503020204020204" pitchFamily="34" charset="-122"/>
                <a:ea typeface="微软雅黑" panose="020B0503020204020204" pitchFamily="34" charset="-122"/>
                <a:sym typeface="+mn-ea"/>
              </a:rPr>
              <a:t>       规律的突破：元素中特异部分没有产生新的规律，而是原有的整体规律中的某一局部受到破坏和干扰，这个破坏、干扰的部分就是规律突破。规律突破应该以少为好。</a:t>
            </a:r>
            <a:endParaRPr sz="1200">
              <a:solidFill>
                <a:schemeClr val="accent3">
                  <a:lumMod val="50000"/>
                </a:schemeClr>
              </a:solidFill>
              <a:latin typeface="微软雅黑" panose="020B0503020204020204" pitchFamily="34" charset="-122"/>
              <a:ea typeface="微软雅黑" panose="020B0503020204020204" pitchFamily="34" charset="-122"/>
            </a:endParaRPr>
          </a:p>
          <a:p>
            <a:pPr algn="just" eaLnBrk="1" latinLnBrk="0" hangingPunct="1">
              <a:lnSpc>
                <a:spcPct val="150000"/>
              </a:lnSpc>
            </a:pPr>
            <a:r>
              <a:rPr sz="1200">
                <a:solidFill>
                  <a:schemeClr val="accent3">
                    <a:lumMod val="50000"/>
                  </a:schemeClr>
                </a:solidFill>
                <a:latin typeface="微软雅黑" panose="020B0503020204020204" pitchFamily="34" charset="-122"/>
                <a:ea typeface="微软雅黑" panose="020B0503020204020204" pitchFamily="34" charset="-122"/>
                <a:sym typeface="+mn-ea"/>
              </a:rPr>
              <a:t>       规律的转移：规律性元素的一小部分发生变化，形成了一种新的规律，并与原规律保持有机的联系，这一部分就是规律转移。</a:t>
            </a:r>
            <a:endParaRPr sz="1200">
              <a:solidFill>
                <a:schemeClr val="accent3">
                  <a:lumMod val="50000"/>
                </a:schemeClr>
              </a:solidFill>
              <a:latin typeface="微软雅黑" panose="020B0503020204020204" pitchFamily="34" charset="-122"/>
              <a:ea typeface="微软雅黑" panose="020B0503020204020204" pitchFamily="34" charset="-122"/>
            </a:endParaRPr>
          </a:p>
          <a:p>
            <a:pPr algn="l"/>
            <a:endParaRPr lang="en-US" altLang="zh-CN" sz="1600">
              <a:solidFill>
                <a:schemeClr val="accent3">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endParaRPr lang="en-US" altLang="zh-CN" sz="1600" b="1" dirty="0" smtClean="0">
              <a:solidFill>
                <a:schemeClr val="accent3">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6" name="图片 45" descr="图3-23"/>
          <p:cNvPicPr>
            <a:picLocks noChangeAspect="1"/>
          </p:cNvPicPr>
          <p:nvPr/>
        </p:nvPicPr>
        <p:blipFill>
          <a:blip r:embed="rId1"/>
          <a:stretch>
            <a:fillRect/>
          </a:stretch>
        </p:blipFill>
        <p:spPr>
          <a:xfrm>
            <a:off x="3836670" y="191770"/>
            <a:ext cx="2323465" cy="2319655"/>
          </a:xfrm>
          <a:prstGeom prst="rect">
            <a:avLst/>
          </a:prstGeom>
        </p:spPr>
      </p:pic>
      <p:sp>
        <p:nvSpPr>
          <p:cNvPr id="4" name="文本框 3"/>
          <p:cNvSpPr txBox="1"/>
          <p:nvPr/>
        </p:nvSpPr>
        <p:spPr>
          <a:xfrm>
            <a:off x="6324600" y="1369695"/>
            <a:ext cx="889000" cy="215265"/>
          </a:xfrm>
          <a:prstGeom prst="rect">
            <a:avLst/>
          </a:prstGeom>
          <a:noFill/>
        </p:spPr>
        <p:txBody>
          <a:bodyPr wrap="none" lIns="0" tIns="0" rIns="0" bIns="0" rtlCol="0">
            <a:spAutoFit/>
          </a:bodyPr>
          <a:p>
            <a:r>
              <a:rPr lang="zh-CN" altLang="en-US" sz="1400" dirty="0" smtClean="0">
                <a:solidFill>
                  <a:schemeClr val="tx1"/>
                </a:solidFill>
                <a:latin typeface="微软雅黑" panose="020B0503020204020204" pitchFamily="34" charset="-122"/>
                <a:ea typeface="微软雅黑" panose="020B0503020204020204" pitchFamily="34" charset="-122"/>
              </a:rPr>
              <a:t>规律的突破</a:t>
            </a:r>
            <a:endParaRPr lang="zh-CN" altLang="en-US" sz="1400" dirty="0" smtClean="0">
              <a:solidFill>
                <a:schemeClr val="tx1"/>
              </a:solidFill>
              <a:latin typeface="微软雅黑" panose="020B0503020204020204" pitchFamily="34" charset="-122"/>
              <a:ea typeface="微软雅黑" panose="020B0503020204020204" pitchFamily="34" charset="-122"/>
            </a:endParaRPr>
          </a:p>
        </p:txBody>
      </p:sp>
      <p:pic>
        <p:nvPicPr>
          <p:cNvPr id="5" name="图片 4" descr="图3-24"/>
          <p:cNvPicPr>
            <a:picLocks noChangeAspect="1"/>
          </p:cNvPicPr>
          <p:nvPr/>
        </p:nvPicPr>
        <p:blipFill>
          <a:blip r:embed="rId2"/>
          <a:stretch>
            <a:fillRect/>
          </a:stretch>
        </p:blipFill>
        <p:spPr>
          <a:xfrm>
            <a:off x="6581775" y="2413000"/>
            <a:ext cx="2251075" cy="2251075"/>
          </a:xfrm>
          <a:prstGeom prst="rect">
            <a:avLst/>
          </a:prstGeom>
        </p:spPr>
      </p:pic>
      <p:sp>
        <p:nvSpPr>
          <p:cNvPr id="6" name="文本框 5"/>
          <p:cNvSpPr txBox="1"/>
          <p:nvPr/>
        </p:nvSpPr>
        <p:spPr>
          <a:xfrm>
            <a:off x="5546090" y="4205605"/>
            <a:ext cx="889000" cy="215265"/>
          </a:xfrm>
          <a:prstGeom prst="rect">
            <a:avLst/>
          </a:prstGeom>
          <a:noFill/>
        </p:spPr>
        <p:txBody>
          <a:bodyPr wrap="none" lIns="0" tIns="0" rIns="0" bIns="0" rtlCol="0">
            <a:spAutoFit/>
          </a:bodyPr>
          <a:p>
            <a:r>
              <a:rPr lang="zh-CN" altLang="en-US" sz="1400" dirty="0" smtClean="0">
                <a:solidFill>
                  <a:schemeClr val="tx1"/>
                </a:solidFill>
                <a:latin typeface="微软雅黑" panose="020B0503020204020204" pitchFamily="34" charset="-122"/>
                <a:ea typeface="微软雅黑" panose="020B0503020204020204" pitchFamily="34" charset="-122"/>
              </a:rPr>
              <a:t>规律的转移</a:t>
            </a:r>
            <a:endParaRPr lang="zh-CN" altLang="en-US" sz="14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784860"/>
            <a:ext cx="1146810" cy="245745"/>
          </a:xfrm>
          <a:prstGeom prst="rect">
            <a:avLst/>
          </a:prstGeom>
          <a:noFill/>
        </p:spPr>
        <p:txBody>
          <a:bodyPr wrap="square" lIns="0" tIns="0" rIns="0" bIns="0" rtlCol="0">
            <a:spAutoFit/>
          </a:bodyPr>
          <a:p>
            <a:pPr algn="l"/>
            <a:r>
              <a:rPr lang="en-US" altLang="zh-CN" sz="1600" b="1" dirty="0" smtClean="0">
                <a:solidFill>
                  <a:schemeClr val="accent3">
                    <a:lumMod val="50000"/>
                  </a:schemeClr>
                </a:solidFill>
                <a:latin typeface="微软雅黑" panose="020B0503020204020204" pitchFamily="34" charset="-122"/>
                <a:ea typeface="微软雅黑" panose="020B0503020204020204" pitchFamily="34" charset="-122"/>
              </a:rPr>
              <a:t>B.</a:t>
            </a:r>
            <a:r>
              <a:rPr lang="zh-CN" altLang="en-US" sz="1600" b="1" dirty="0" smtClean="0">
                <a:solidFill>
                  <a:schemeClr val="accent3">
                    <a:lumMod val="50000"/>
                  </a:schemeClr>
                </a:solidFill>
                <a:latin typeface="微软雅黑" panose="020B0503020204020204" pitchFamily="34" charset="-122"/>
                <a:ea typeface="微软雅黑" panose="020B0503020204020204" pitchFamily="34" charset="-122"/>
              </a:rPr>
              <a:t>形象特异</a:t>
            </a:r>
            <a:endParaRPr lang="zh-CN" altLang="en-US" sz="1600" b="1"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00380" y="1244600"/>
            <a:ext cx="2412365" cy="2493010"/>
          </a:xfrm>
          <a:prstGeom prst="rect">
            <a:avLst/>
          </a:prstGeom>
          <a:noFill/>
        </p:spPr>
        <p:txBody>
          <a:bodyPr wrap="square" lIns="0" tIns="0" rIns="0" bIns="0" rtlCol="0" anchor="t">
            <a:spAutoFit/>
          </a:bodyPr>
          <a:p>
            <a:pPr eaLnBrk="1" latinLnBrk="0" hangingPunct="1">
              <a:lnSpc>
                <a:spcPct val="150000"/>
              </a:lnSpc>
            </a:pPr>
            <a:r>
              <a:rPr lang="en-US" sz="1200">
                <a:solidFill>
                  <a:schemeClr val="accent3">
                    <a:lumMod val="50000"/>
                  </a:schemeClr>
                </a:solidFill>
                <a:latin typeface="微软雅黑" panose="020B0503020204020204" pitchFamily="34" charset="-122"/>
                <a:ea typeface="微软雅黑" panose="020B0503020204020204" pitchFamily="34" charset="-122"/>
                <a:sym typeface="+mn-ea"/>
              </a:rPr>
              <a:t>       形象特异是指具象形象的变异。这种方法主要是对自然形象进行整理和概括，夸张其典型性格，提高装饰效果，也可以根据画面的视觉效果需要对形象的部分进行切割，重新拼贴。特异还可以像哈哈镜一样，采用压缩、拉长、扭曲形象或局部夸张等手段来设计画面，从而产生意想不到的效果。</a:t>
            </a:r>
            <a:endParaRPr lang="zh-CN" altLang="en-US" sz="1200" b="1" dirty="0" smtClean="0">
              <a:solidFill>
                <a:schemeClr val="accent6"/>
              </a:solidFill>
              <a:latin typeface="微软雅黑" panose="020B0503020204020204" pitchFamily="34" charset="-122"/>
              <a:ea typeface="微软雅黑" panose="020B0503020204020204" pitchFamily="34" charset="-122"/>
            </a:endParaRPr>
          </a:p>
        </p:txBody>
      </p:sp>
      <p:pic>
        <p:nvPicPr>
          <p:cNvPr id="4" name="图片 3" descr="图3-25"/>
          <p:cNvPicPr>
            <a:picLocks noChangeAspect="1"/>
          </p:cNvPicPr>
          <p:nvPr/>
        </p:nvPicPr>
        <p:blipFill>
          <a:blip r:embed="rId1"/>
          <a:stretch>
            <a:fillRect/>
          </a:stretch>
        </p:blipFill>
        <p:spPr>
          <a:xfrm>
            <a:off x="3185160" y="443865"/>
            <a:ext cx="2646680" cy="2646680"/>
          </a:xfrm>
          <a:prstGeom prst="rect">
            <a:avLst/>
          </a:prstGeom>
        </p:spPr>
      </p:pic>
      <p:pic>
        <p:nvPicPr>
          <p:cNvPr id="5" name="图片 4" descr="图3-26"/>
          <p:cNvPicPr>
            <a:picLocks noChangeAspect="1"/>
          </p:cNvPicPr>
          <p:nvPr/>
        </p:nvPicPr>
        <p:blipFill>
          <a:blip r:embed="rId2"/>
          <a:stretch>
            <a:fillRect/>
          </a:stretch>
        </p:blipFill>
        <p:spPr>
          <a:xfrm>
            <a:off x="6075045" y="1781175"/>
            <a:ext cx="2580640" cy="26104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35915" y="1541780"/>
            <a:ext cx="3049270" cy="1189355"/>
            <a:chOff x="2211160" y="894551"/>
            <a:chExt cx="2536787" cy="1127002"/>
          </a:xfrm>
        </p:grpSpPr>
        <p:grpSp>
          <p:nvGrpSpPr>
            <p:cNvPr id="53" name="组合 52"/>
            <p:cNvGrpSpPr/>
            <p:nvPr/>
          </p:nvGrpSpPr>
          <p:grpSpPr>
            <a:xfrm>
              <a:off x="2217353" y="894551"/>
              <a:ext cx="2530594" cy="1117307"/>
              <a:chOff x="2217353" y="894551"/>
              <a:chExt cx="2530594" cy="1117307"/>
            </a:xfrm>
          </p:grpSpPr>
          <p:grpSp>
            <p:nvGrpSpPr>
              <p:cNvPr id="50" name="组合 49"/>
              <p:cNvGrpSpPr/>
              <p:nvPr/>
            </p:nvGrpSpPr>
            <p:grpSpPr>
              <a:xfrm>
                <a:off x="2217353" y="894551"/>
                <a:ext cx="2530594" cy="1117307"/>
                <a:chOff x="2217353" y="894551"/>
                <a:chExt cx="2530594" cy="1117307"/>
              </a:xfrm>
            </p:grpSpPr>
            <p:sp>
              <p:nvSpPr>
                <p:cNvPr id="4" name="Freeform: Shape 26"/>
                <p:cNvSpPr/>
                <p:nvPr/>
              </p:nvSpPr>
              <p:spPr bwMode="auto">
                <a:xfrm>
                  <a:off x="2217353" y="1144188"/>
                  <a:ext cx="2530594" cy="867670"/>
                </a:xfrm>
                <a:custGeom>
                  <a:avLst/>
                  <a:gdLst/>
                  <a:ahLst/>
                  <a:cxnLst>
                    <a:cxn ang="0">
                      <a:pos x="56" y="0"/>
                    </a:cxn>
                    <a:cxn ang="0">
                      <a:pos x="43" y="1"/>
                    </a:cxn>
                    <a:cxn ang="0">
                      <a:pos x="12" y="4"/>
                    </a:cxn>
                    <a:cxn ang="0">
                      <a:pos x="0" y="24"/>
                    </a:cxn>
                    <a:cxn ang="0">
                      <a:pos x="0" y="61"/>
                    </a:cxn>
                    <a:cxn ang="0">
                      <a:pos x="0" y="97"/>
                    </a:cxn>
                    <a:cxn ang="0">
                      <a:pos x="0" y="106"/>
                    </a:cxn>
                    <a:cxn ang="0">
                      <a:pos x="0" y="113"/>
                    </a:cxn>
                    <a:cxn ang="0">
                      <a:pos x="16" y="137"/>
                    </a:cxn>
                    <a:cxn ang="0">
                      <a:pos x="51" y="148"/>
                    </a:cxn>
                    <a:cxn ang="0">
                      <a:pos x="55" y="149"/>
                    </a:cxn>
                    <a:cxn ang="0">
                      <a:pos x="516" y="149"/>
                    </a:cxn>
                    <a:cxn ang="0">
                      <a:pos x="516" y="0"/>
                    </a:cxn>
                    <a:cxn ang="0">
                      <a:pos x="502" y="0"/>
                    </a:cxn>
                    <a:cxn ang="0">
                      <a:pos x="292" y="0"/>
                    </a:cxn>
                    <a:cxn ang="0">
                      <a:pos x="164" y="0"/>
                    </a:cxn>
                    <a:cxn ang="0">
                      <a:pos x="112" y="0"/>
                    </a:cxn>
                    <a:cxn ang="0">
                      <a:pos x="56" y="0"/>
                    </a:cxn>
                  </a:cxnLst>
                  <a:rect l="0" t="0" r="r" b="b"/>
                  <a:pathLst>
                    <a:path w="516" h="149">
                      <a:moveTo>
                        <a:pt x="56" y="0"/>
                      </a:moveTo>
                      <a:cubicBezTo>
                        <a:pt x="52" y="0"/>
                        <a:pt x="47" y="1"/>
                        <a:pt x="43" y="1"/>
                      </a:cubicBezTo>
                      <a:cubicBezTo>
                        <a:pt x="32" y="1"/>
                        <a:pt x="22" y="1"/>
                        <a:pt x="12" y="4"/>
                      </a:cubicBezTo>
                      <a:cubicBezTo>
                        <a:pt x="0" y="8"/>
                        <a:pt x="0" y="12"/>
                        <a:pt x="0" y="24"/>
                      </a:cubicBezTo>
                      <a:cubicBezTo>
                        <a:pt x="0" y="36"/>
                        <a:pt x="0" y="48"/>
                        <a:pt x="0" y="61"/>
                      </a:cubicBezTo>
                      <a:cubicBezTo>
                        <a:pt x="0" y="73"/>
                        <a:pt x="0" y="85"/>
                        <a:pt x="0" y="97"/>
                      </a:cubicBezTo>
                      <a:cubicBezTo>
                        <a:pt x="0" y="100"/>
                        <a:pt x="0" y="103"/>
                        <a:pt x="0" y="106"/>
                      </a:cubicBezTo>
                      <a:cubicBezTo>
                        <a:pt x="0" y="108"/>
                        <a:pt x="0" y="110"/>
                        <a:pt x="0" y="113"/>
                      </a:cubicBezTo>
                      <a:cubicBezTo>
                        <a:pt x="1" y="123"/>
                        <a:pt x="8" y="132"/>
                        <a:pt x="16" y="137"/>
                      </a:cubicBezTo>
                      <a:cubicBezTo>
                        <a:pt x="26" y="144"/>
                        <a:pt x="39" y="147"/>
                        <a:pt x="51" y="148"/>
                      </a:cubicBezTo>
                      <a:cubicBezTo>
                        <a:pt x="52" y="149"/>
                        <a:pt x="54" y="149"/>
                        <a:pt x="55" y="149"/>
                      </a:cubicBezTo>
                      <a:cubicBezTo>
                        <a:pt x="516" y="149"/>
                        <a:pt x="516" y="149"/>
                        <a:pt x="516" y="149"/>
                      </a:cubicBezTo>
                      <a:cubicBezTo>
                        <a:pt x="516" y="149"/>
                        <a:pt x="516" y="0"/>
                        <a:pt x="516" y="0"/>
                      </a:cubicBezTo>
                      <a:cubicBezTo>
                        <a:pt x="516" y="0"/>
                        <a:pt x="503" y="0"/>
                        <a:pt x="502" y="0"/>
                      </a:cubicBezTo>
                      <a:cubicBezTo>
                        <a:pt x="432" y="0"/>
                        <a:pt x="362" y="0"/>
                        <a:pt x="292" y="0"/>
                      </a:cubicBezTo>
                      <a:cubicBezTo>
                        <a:pt x="249" y="0"/>
                        <a:pt x="207" y="0"/>
                        <a:pt x="164" y="0"/>
                      </a:cubicBezTo>
                      <a:cubicBezTo>
                        <a:pt x="147" y="0"/>
                        <a:pt x="129" y="0"/>
                        <a:pt x="112" y="0"/>
                      </a:cubicBezTo>
                      <a:cubicBezTo>
                        <a:pt x="93" y="0"/>
                        <a:pt x="75" y="0"/>
                        <a:pt x="5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sp>
              <p:nvSpPr>
                <p:cNvPr id="5" name="Freeform: Shape 27"/>
                <p:cNvSpPr/>
                <p:nvPr/>
              </p:nvSpPr>
              <p:spPr bwMode="auto">
                <a:xfrm>
                  <a:off x="2217353" y="894551"/>
                  <a:ext cx="724502" cy="860399"/>
                </a:xfrm>
                <a:custGeom>
                  <a:avLst/>
                  <a:gdLst/>
                  <a:ahLst/>
                  <a:cxnLst>
                    <a:cxn ang="0">
                      <a:pos x="148" y="0"/>
                    </a:cxn>
                    <a:cxn ang="0">
                      <a:pos x="75" y="0"/>
                    </a:cxn>
                    <a:cxn ang="0">
                      <a:pos x="56" y="1"/>
                    </a:cxn>
                    <a:cxn ang="0">
                      <a:pos x="33" y="5"/>
                    </a:cxn>
                    <a:cxn ang="0">
                      <a:pos x="23" y="10"/>
                    </a:cxn>
                    <a:cxn ang="0">
                      <a:pos x="2" y="35"/>
                    </a:cxn>
                    <a:cxn ang="0">
                      <a:pos x="0" y="44"/>
                    </a:cxn>
                    <a:cxn ang="0">
                      <a:pos x="0" y="59"/>
                    </a:cxn>
                    <a:cxn ang="0">
                      <a:pos x="0" y="96"/>
                    </a:cxn>
                    <a:cxn ang="0">
                      <a:pos x="0" y="133"/>
                    </a:cxn>
                    <a:cxn ang="0">
                      <a:pos x="0" y="141"/>
                    </a:cxn>
                    <a:cxn ang="0">
                      <a:pos x="0" y="148"/>
                    </a:cxn>
                    <a:cxn ang="0">
                      <a:pos x="4" y="134"/>
                    </a:cxn>
                    <a:cxn ang="0">
                      <a:pos x="7" y="129"/>
                    </a:cxn>
                    <a:cxn ang="0">
                      <a:pos x="11" y="124"/>
                    </a:cxn>
                    <a:cxn ang="0">
                      <a:pos x="16" y="120"/>
                    </a:cxn>
                    <a:cxn ang="0">
                      <a:pos x="34" y="111"/>
                    </a:cxn>
                    <a:cxn ang="0">
                      <a:pos x="41" y="109"/>
                    </a:cxn>
                    <a:cxn ang="0">
                      <a:pos x="106" y="105"/>
                    </a:cxn>
                    <a:cxn ang="0">
                      <a:pos x="111" y="105"/>
                    </a:cxn>
                    <a:cxn ang="0">
                      <a:pos x="148" y="105"/>
                    </a:cxn>
                    <a:cxn ang="0">
                      <a:pos x="148" y="0"/>
                    </a:cxn>
                  </a:cxnLst>
                  <a:rect l="0" t="0" r="r" b="b"/>
                  <a:pathLst>
                    <a:path w="148" h="148">
                      <a:moveTo>
                        <a:pt x="148" y="0"/>
                      </a:moveTo>
                      <a:cubicBezTo>
                        <a:pt x="75" y="0"/>
                        <a:pt x="75" y="0"/>
                        <a:pt x="75" y="0"/>
                      </a:cubicBezTo>
                      <a:cubicBezTo>
                        <a:pt x="69" y="0"/>
                        <a:pt x="63" y="0"/>
                        <a:pt x="56" y="1"/>
                      </a:cubicBezTo>
                      <a:cubicBezTo>
                        <a:pt x="49" y="1"/>
                        <a:pt x="41" y="3"/>
                        <a:pt x="33" y="5"/>
                      </a:cubicBezTo>
                      <a:cubicBezTo>
                        <a:pt x="30" y="7"/>
                        <a:pt x="27" y="8"/>
                        <a:pt x="23" y="10"/>
                      </a:cubicBezTo>
                      <a:cubicBezTo>
                        <a:pt x="13" y="16"/>
                        <a:pt x="5" y="24"/>
                        <a:pt x="2" y="35"/>
                      </a:cubicBezTo>
                      <a:cubicBezTo>
                        <a:pt x="1" y="38"/>
                        <a:pt x="0" y="41"/>
                        <a:pt x="0" y="44"/>
                      </a:cubicBezTo>
                      <a:cubicBezTo>
                        <a:pt x="0" y="49"/>
                        <a:pt x="0" y="54"/>
                        <a:pt x="0" y="59"/>
                      </a:cubicBezTo>
                      <a:cubicBezTo>
                        <a:pt x="0" y="72"/>
                        <a:pt x="0" y="84"/>
                        <a:pt x="0" y="96"/>
                      </a:cubicBezTo>
                      <a:cubicBezTo>
                        <a:pt x="0" y="109"/>
                        <a:pt x="0" y="121"/>
                        <a:pt x="0" y="133"/>
                      </a:cubicBezTo>
                      <a:cubicBezTo>
                        <a:pt x="0" y="136"/>
                        <a:pt x="0" y="139"/>
                        <a:pt x="0" y="141"/>
                      </a:cubicBezTo>
                      <a:cubicBezTo>
                        <a:pt x="0" y="144"/>
                        <a:pt x="0" y="146"/>
                        <a:pt x="0" y="148"/>
                      </a:cubicBezTo>
                      <a:cubicBezTo>
                        <a:pt x="1" y="143"/>
                        <a:pt x="2" y="138"/>
                        <a:pt x="4" y="134"/>
                      </a:cubicBezTo>
                      <a:cubicBezTo>
                        <a:pt x="5" y="132"/>
                        <a:pt x="6" y="131"/>
                        <a:pt x="7" y="129"/>
                      </a:cubicBezTo>
                      <a:cubicBezTo>
                        <a:pt x="8" y="127"/>
                        <a:pt x="10" y="126"/>
                        <a:pt x="11" y="124"/>
                      </a:cubicBezTo>
                      <a:cubicBezTo>
                        <a:pt x="13" y="123"/>
                        <a:pt x="14" y="121"/>
                        <a:pt x="16" y="120"/>
                      </a:cubicBezTo>
                      <a:cubicBezTo>
                        <a:pt x="22" y="116"/>
                        <a:pt x="28" y="113"/>
                        <a:pt x="34" y="111"/>
                      </a:cubicBezTo>
                      <a:cubicBezTo>
                        <a:pt x="36" y="110"/>
                        <a:pt x="39" y="110"/>
                        <a:pt x="41" y="109"/>
                      </a:cubicBezTo>
                      <a:cubicBezTo>
                        <a:pt x="62" y="103"/>
                        <a:pt x="84" y="105"/>
                        <a:pt x="106" y="105"/>
                      </a:cubicBezTo>
                      <a:cubicBezTo>
                        <a:pt x="107" y="105"/>
                        <a:pt x="109" y="105"/>
                        <a:pt x="111" y="105"/>
                      </a:cubicBezTo>
                      <a:cubicBezTo>
                        <a:pt x="131" y="105"/>
                        <a:pt x="148" y="105"/>
                        <a:pt x="148" y="105"/>
                      </a:cubicBezTo>
                      <a:lnTo>
                        <a:pt x="14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grpSp>
          <p:grpSp>
            <p:nvGrpSpPr>
              <p:cNvPr id="52" name="组合 51"/>
              <p:cNvGrpSpPr/>
              <p:nvPr/>
            </p:nvGrpSpPr>
            <p:grpSpPr>
              <a:xfrm>
                <a:off x="2456690" y="991563"/>
                <a:ext cx="2181860" cy="906144"/>
                <a:chOff x="2456690" y="991563"/>
                <a:chExt cx="2181860" cy="906144"/>
              </a:xfrm>
            </p:grpSpPr>
            <p:sp>
              <p:nvSpPr>
                <p:cNvPr id="7" name="Freeform: Shape 29"/>
                <p:cNvSpPr/>
                <p:nvPr/>
              </p:nvSpPr>
              <p:spPr bwMode="auto">
                <a:xfrm flipH="1">
                  <a:off x="4413562" y="1670655"/>
                  <a:ext cx="224988" cy="227052"/>
                </a:xfrm>
                <a:custGeom>
                  <a:avLst/>
                  <a:gdLst/>
                  <a:ahLst/>
                  <a:cxnLst>
                    <a:cxn ang="0">
                      <a:pos x="0" y="0"/>
                    </a:cxn>
                    <a:cxn ang="0">
                      <a:pos x="0" y="46"/>
                    </a:cxn>
                    <a:cxn ang="0">
                      <a:pos x="46" y="46"/>
                    </a:cxn>
                    <a:cxn ang="0">
                      <a:pos x="46" y="0"/>
                    </a:cxn>
                    <a:cxn ang="0">
                      <a:pos x="0" y="0"/>
                    </a:cxn>
                    <a:cxn ang="0">
                      <a:pos x="38" y="28"/>
                    </a:cxn>
                    <a:cxn ang="0">
                      <a:pos x="19" y="28"/>
                    </a:cxn>
                    <a:cxn ang="0">
                      <a:pos x="26" y="36"/>
                    </a:cxn>
                    <a:cxn ang="0">
                      <a:pos x="20" y="42"/>
                    </a:cxn>
                    <a:cxn ang="0">
                      <a:pos x="5" y="27"/>
                    </a:cxn>
                    <a:cxn ang="0">
                      <a:pos x="4" y="24"/>
                    </a:cxn>
                    <a:cxn ang="0">
                      <a:pos x="5" y="21"/>
                    </a:cxn>
                    <a:cxn ang="0">
                      <a:pos x="20" y="6"/>
                    </a:cxn>
                    <a:cxn ang="0">
                      <a:pos x="26" y="12"/>
                    </a:cxn>
                    <a:cxn ang="0">
                      <a:pos x="19" y="19"/>
                    </a:cxn>
                    <a:cxn ang="0">
                      <a:pos x="38" y="19"/>
                    </a:cxn>
                    <a:cxn ang="0">
                      <a:pos x="38" y="28"/>
                    </a:cxn>
                  </a:cxnLst>
                  <a:rect l="0" t="0" r="r" b="b"/>
                  <a:pathLst>
                    <a:path w="46" h="46">
                      <a:moveTo>
                        <a:pt x="0" y="0"/>
                      </a:moveTo>
                      <a:cubicBezTo>
                        <a:pt x="0" y="46"/>
                        <a:pt x="0" y="46"/>
                        <a:pt x="0" y="46"/>
                      </a:cubicBezTo>
                      <a:cubicBezTo>
                        <a:pt x="46" y="46"/>
                        <a:pt x="46" y="46"/>
                        <a:pt x="46" y="46"/>
                      </a:cubicBezTo>
                      <a:cubicBezTo>
                        <a:pt x="46" y="0"/>
                        <a:pt x="46" y="0"/>
                        <a:pt x="46" y="0"/>
                      </a:cubicBezTo>
                      <a:lnTo>
                        <a:pt x="0" y="0"/>
                      </a:lnTo>
                      <a:close/>
                      <a:moveTo>
                        <a:pt x="38" y="28"/>
                      </a:moveTo>
                      <a:cubicBezTo>
                        <a:pt x="19" y="28"/>
                        <a:pt x="19" y="28"/>
                        <a:pt x="19" y="28"/>
                      </a:cubicBezTo>
                      <a:cubicBezTo>
                        <a:pt x="21" y="31"/>
                        <a:pt x="24" y="33"/>
                        <a:pt x="26" y="36"/>
                      </a:cubicBezTo>
                      <a:cubicBezTo>
                        <a:pt x="30" y="40"/>
                        <a:pt x="24" y="46"/>
                        <a:pt x="20" y="42"/>
                      </a:cubicBezTo>
                      <a:cubicBezTo>
                        <a:pt x="15" y="37"/>
                        <a:pt x="10" y="32"/>
                        <a:pt x="5" y="27"/>
                      </a:cubicBezTo>
                      <a:cubicBezTo>
                        <a:pt x="4" y="26"/>
                        <a:pt x="4" y="25"/>
                        <a:pt x="4" y="24"/>
                      </a:cubicBezTo>
                      <a:cubicBezTo>
                        <a:pt x="4" y="23"/>
                        <a:pt x="4" y="22"/>
                        <a:pt x="5" y="21"/>
                      </a:cubicBezTo>
                      <a:cubicBezTo>
                        <a:pt x="10" y="16"/>
                        <a:pt x="15" y="11"/>
                        <a:pt x="20" y="6"/>
                      </a:cubicBezTo>
                      <a:cubicBezTo>
                        <a:pt x="24" y="2"/>
                        <a:pt x="30" y="8"/>
                        <a:pt x="26" y="12"/>
                      </a:cubicBezTo>
                      <a:cubicBezTo>
                        <a:pt x="24" y="14"/>
                        <a:pt x="21" y="17"/>
                        <a:pt x="19" y="19"/>
                      </a:cubicBezTo>
                      <a:cubicBezTo>
                        <a:pt x="38" y="19"/>
                        <a:pt x="38" y="19"/>
                        <a:pt x="38" y="19"/>
                      </a:cubicBezTo>
                      <a:cubicBezTo>
                        <a:pt x="44" y="19"/>
                        <a:pt x="44" y="28"/>
                        <a:pt x="38" y="28"/>
                      </a:cubicBezTo>
                      <a:close/>
                    </a:path>
                  </a:pathLst>
                </a:custGeom>
                <a:solidFill>
                  <a:srgbClr val="FFFFFF"/>
                </a:solidFill>
                <a:ln w="9525">
                  <a:noFill/>
                  <a:round/>
                </a:ln>
              </p:spPr>
              <p:txBody>
                <a:bodyPr anchor="ctr"/>
                <a:lstStyle/>
                <a:p>
                  <a:pPr algn="ctr"/>
                </a:p>
              </p:txBody>
            </p:sp>
            <p:sp>
              <p:nvSpPr>
                <p:cNvPr id="8" name="TextBox 30"/>
                <p:cNvSpPr txBox="1"/>
                <p:nvPr/>
              </p:nvSpPr>
              <p:spPr>
                <a:xfrm>
                  <a:off x="2456690" y="991563"/>
                  <a:ext cx="309219" cy="253915"/>
                </a:xfrm>
                <a:prstGeom prst="rect">
                  <a:avLst/>
                </a:prstGeom>
                <a:noFill/>
              </p:spPr>
              <p:txBody>
                <a:bodyPr wrap="none">
                  <a:noAutofit/>
                </a:bodyPr>
                <a:lstStyle/>
                <a:p>
                  <a:pPr algn="ctr"/>
                  <a:r>
                    <a:rPr lang="ar-SA" sz="2100" b="1">
                      <a:solidFill>
                        <a:schemeClr val="tx1"/>
                      </a:solidFill>
                    </a:rPr>
                    <a:t>01</a:t>
                  </a:r>
                  <a:endParaRPr lang="ar-SA" sz="2100" b="1">
                    <a:solidFill>
                      <a:schemeClr val="tx1"/>
                    </a:solidFill>
                  </a:endParaRPr>
                </a:p>
              </p:txBody>
            </p:sp>
            <p:sp>
              <p:nvSpPr>
                <p:cNvPr id="31" name="TextBox 70"/>
                <p:cNvSpPr txBox="1"/>
                <p:nvPr/>
              </p:nvSpPr>
              <p:spPr bwMode="auto">
                <a:xfrm>
                  <a:off x="2941856" y="1359352"/>
                  <a:ext cx="1471706" cy="307316"/>
                </a:xfrm>
                <a:prstGeom prst="rect">
                  <a:avLst/>
                </a:prstGeom>
                <a:noFill/>
              </p:spPr>
              <p:txBody>
                <a:bodyPr wrap="none" lIns="216000" tIns="0" rIns="0" bIns="0" anchor="ctr" anchorCtr="0">
                  <a:normAutofit/>
                </a:bodyPr>
                <a:lstStyle/>
                <a:p>
                  <a:pPr algn="l" latinLnBrk="0"/>
                  <a:r>
                    <a:rPr lang="zh-CN" altLang="en-US" sz="1400" dirty="0">
                      <a:solidFill>
                        <a:schemeClr val="tx1"/>
                      </a:solidFill>
                      <a:effectLst/>
                    </a:rPr>
                    <a:t>发射构成的含义及特点</a:t>
                  </a:r>
                  <a:endParaRPr lang="zh-CN" altLang="en-US" sz="1400" dirty="0">
                    <a:solidFill>
                      <a:schemeClr val="tx1"/>
                    </a:solidFill>
                    <a:effectLst/>
                  </a:endParaRPr>
                </a:p>
              </p:txBody>
            </p:sp>
          </p:grpSp>
        </p:grpSp>
        <p:sp>
          <p:nvSpPr>
            <p:cNvPr id="6" name="Freeform: Shape 28"/>
            <p:cNvSpPr/>
            <p:nvPr/>
          </p:nvSpPr>
          <p:spPr bwMode="auto">
            <a:xfrm>
              <a:off x="2211160" y="1493195"/>
              <a:ext cx="2536787" cy="528358"/>
            </a:xfrm>
            <a:custGeom>
              <a:avLst/>
              <a:gdLst/>
              <a:ahLst/>
              <a:cxnLst>
                <a:cxn ang="0">
                  <a:pos x="517" y="87"/>
                </a:cxn>
                <a:cxn ang="0">
                  <a:pos x="113" y="87"/>
                </a:cxn>
                <a:cxn ang="0">
                  <a:pos x="109" y="87"/>
                </a:cxn>
                <a:cxn ang="0">
                  <a:pos x="85" y="88"/>
                </a:cxn>
                <a:cxn ang="0">
                  <a:pos x="65" y="87"/>
                </a:cxn>
                <a:cxn ang="0">
                  <a:pos x="59" y="87"/>
                </a:cxn>
                <a:cxn ang="0">
                  <a:pos x="55" y="87"/>
                </a:cxn>
                <a:cxn ang="0">
                  <a:pos x="48" y="86"/>
                </a:cxn>
                <a:cxn ang="0">
                  <a:pos x="20" y="77"/>
                </a:cxn>
                <a:cxn ang="0">
                  <a:pos x="5" y="58"/>
                </a:cxn>
                <a:cxn ang="0">
                  <a:pos x="6" y="36"/>
                </a:cxn>
                <a:cxn ang="0">
                  <a:pos x="18" y="19"/>
                </a:cxn>
                <a:cxn ang="0">
                  <a:pos x="22" y="16"/>
                </a:cxn>
                <a:cxn ang="0">
                  <a:pos x="28" y="13"/>
                </a:cxn>
                <a:cxn ang="0">
                  <a:pos x="41" y="8"/>
                </a:cxn>
                <a:cxn ang="0">
                  <a:pos x="69" y="4"/>
                </a:cxn>
                <a:cxn ang="0">
                  <a:pos x="97" y="3"/>
                </a:cxn>
                <a:cxn ang="0">
                  <a:pos x="147" y="4"/>
                </a:cxn>
                <a:cxn ang="0">
                  <a:pos x="147" y="1"/>
                </a:cxn>
                <a:cxn ang="0">
                  <a:pos x="90" y="0"/>
                </a:cxn>
                <a:cxn ang="0">
                  <a:pos x="62" y="1"/>
                </a:cxn>
                <a:cxn ang="0">
                  <a:pos x="34" y="7"/>
                </a:cxn>
                <a:cxn ang="0">
                  <a:pos x="22" y="13"/>
                </a:cxn>
                <a:cxn ang="0">
                  <a:pos x="13" y="20"/>
                </a:cxn>
                <a:cxn ang="0">
                  <a:pos x="2" y="38"/>
                </a:cxn>
                <a:cxn ang="0">
                  <a:pos x="3" y="61"/>
                </a:cxn>
                <a:cxn ang="0">
                  <a:pos x="20" y="81"/>
                </a:cxn>
                <a:cxn ang="0">
                  <a:pos x="49" y="90"/>
                </a:cxn>
                <a:cxn ang="0">
                  <a:pos x="52" y="90"/>
                </a:cxn>
                <a:cxn ang="0">
                  <a:pos x="56" y="90"/>
                </a:cxn>
                <a:cxn ang="0">
                  <a:pos x="61" y="91"/>
                </a:cxn>
                <a:cxn ang="0">
                  <a:pos x="66" y="91"/>
                </a:cxn>
                <a:cxn ang="0">
                  <a:pos x="70" y="91"/>
                </a:cxn>
                <a:cxn ang="0">
                  <a:pos x="73" y="91"/>
                </a:cxn>
                <a:cxn ang="0">
                  <a:pos x="77" y="91"/>
                </a:cxn>
                <a:cxn ang="0">
                  <a:pos x="108" y="91"/>
                </a:cxn>
                <a:cxn ang="0">
                  <a:pos x="112" y="91"/>
                </a:cxn>
                <a:cxn ang="0">
                  <a:pos x="517" y="91"/>
                </a:cxn>
                <a:cxn ang="0">
                  <a:pos x="517" y="87"/>
                </a:cxn>
              </a:cxnLst>
              <a:rect l="0" t="0" r="r" b="b"/>
              <a:pathLst>
                <a:path w="517" h="91">
                  <a:moveTo>
                    <a:pt x="517" y="87"/>
                  </a:moveTo>
                  <a:cubicBezTo>
                    <a:pt x="312" y="87"/>
                    <a:pt x="113" y="87"/>
                    <a:pt x="113" y="87"/>
                  </a:cubicBezTo>
                  <a:cubicBezTo>
                    <a:pt x="112" y="87"/>
                    <a:pt x="111" y="87"/>
                    <a:pt x="109" y="87"/>
                  </a:cubicBezTo>
                  <a:cubicBezTo>
                    <a:pt x="101" y="87"/>
                    <a:pt x="93" y="87"/>
                    <a:pt x="85" y="88"/>
                  </a:cubicBezTo>
                  <a:cubicBezTo>
                    <a:pt x="78" y="88"/>
                    <a:pt x="72" y="88"/>
                    <a:pt x="65" y="87"/>
                  </a:cubicBezTo>
                  <a:cubicBezTo>
                    <a:pt x="63" y="87"/>
                    <a:pt x="61" y="87"/>
                    <a:pt x="59" y="87"/>
                  </a:cubicBezTo>
                  <a:cubicBezTo>
                    <a:pt x="58" y="87"/>
                    <a:pt x="56" y="87"/>
                    <a:pt x="55" y="87"/>
                  </a:cubicBezTo>
                  <a:cubicBezTo>
                    <a:pt x="52" y="87"/>
                    <a:pt x="50" y="87"/>
                    <a:pt x="48" y="86"/>
                  </a:cubicBezTo>
                  <a:cubicBezTo>
                    <a:pt x="38" y="85"/>
                    <a:pt x="28" y="82"/>
                    <a:pt x="20" y="77"/>
                  </a:cubicBezTo>
                  <a:cubicBezTo>
                    <a:pt x="13" y="72"/>
                    <a:pt x="8" y="66"/>
                    <a:pt x="5" y="58"/>
                  </a:cubicBezTo>
                  <a:cubicBezTo>
                    <a:pt x="3" y="51"/>
                    <a:pt x="3" y="43"/>
                    <a:pt x="6" y="36"/>
                  </a:cubicBezTo>
                  <a:cubicBezTo>
                    <a:pt x="8" y="29"/>
                    <a:pt x="13" y="24"/>
                    <a:pt x="18" y="19"/>
                  </a:cubicBezTo>
                  <a:cubicBezTo>
                    <a:pt x="19" y="18"/>
                    <a:pt x="21" y="17"/>
                    <a:pt x="22" y="16"/>
                  </a:cubicBezTo>
                  <a:cubicBezTo>
                    <a:pt x="24" y="15"/>
                    <a:pt x="26" y="14"/>
                    <a:pt x="28" y="13"/>
                  </a:cubicBezTo>
                  <a:cubicBezTo>
                    <a:pt x="32" y="11"/>
                    <a:pt x="36" y="9"/>
                    <a:pt x="41" y="8"/>
                  </a:cubicBezTo>
                  <a:cubicBezTo>
                    <a:pt x="50" y="5"/>
                    <a:pt x="59" y="4"/>
                    <a:pt x="69" y="4"/>
                  </a:cubicBezTo>
                  <a:cubicBezTo>
                    <a:pt x="78" y="3"/>
                    <a:pt x="88" y="3"/>
                    <a:pt x="97" y="3"/>
                  </a:cubicBezTo>
                  <a:cubicBezTo>
                    <a:pt x="114" y="3"/>
                    <a:pt x="131" y="3"/>
                    <a:pt x="147" y="4"/>
                  </a:cubicBezTo>
                  <a:cubicBezTo>
                    <a:pt x="149" y="4"/>
                    <a:pt x="149" y="1"/>
                    <a:pt x="147" y="1"/>
                  </a:cubicBezTo>
                  <a:cubicBezTo>
                    <a:pt x="128" y="0"/>
                    <a:pt x="109" y="0"/>
                    <a:pt x="90" y="0"/>
                  </a:cubicBezTo>
                  <a:cubicBezTo>
                    <a:pt x="81" y="0"/>
                    <a:pt x="71" y="0"/>
                    <a:pt x="62" y="1"/>
                  </a:cubicBezTo>
                  <a:cubicBezTo>
                    <a:pt x="52" y="2"/>
                    <a:pt x="43" y="3"/>
                    <a:pt x="34" y="7"/>
                  </a:cubicBezTo>
                  <a:cubicBezTo>
                    <a:pt x="30" y="8"/>
                    <a:pt x="25" y="10"/>
                    <a:pt x="22" y="13"/>
                  </a:cubicBezTo>
                  <a:cubicBezTo>
                    <a:pt x="18" y="15"/>
                    <a:pt x="15" y="17"/>
                    <a:pt x="13" y="20"/>
                  </a:cubicBezTo>
                  <a:cubicBezTo>
                    <a:pt x="7" y="25"/>
                    <a:pt x="3" y="31"/>
                    <a:pt x="2" y="38"/>
                  </a:cubicBezTo>
                  <a:cubicBezTo>
                    <a:pt x="0" y="46"/>
                    <a:pt x="0" y="54"/>
                    <a:pt x="3" y="61"/>
                  </a:cubicBezTo>
                  <a:cubicBezTo>
                    <a:pt x="6" y="69"/>
                    <a:pt x="12" y="76"/>
                    <a:pt x="20" y="81"/>
                  </a:cubicBezTo>
                  <a:cubicBezTo>
                    <a:pt x="28" y="86"/>
                    <a:pt x="38" y="89"/>
                    <a:pt x="49" y="90"/>
                  </a:cubicBezTo>
                  <a:cubicBezTo>
                    <a:pt x="50" y="90"/>
                    <a:pt x="51" y="90"/>
                    <a:pt x="52" y="90"/>
                  </a:cubicBezTo>
                  <a:cubicBezTo>
                    <a:pt x="54" y="90"/>
                    <a:pt x="55" y="90"/>
                    <a:pt x="56" y="90"/>
                  </a:cubicBezTo>
                  <a:cubicBezTo>
                    <a:pt x="58" y="91"/>
                    <a:pt x="60" y="91"/>
                    <a:pt x="61" y="91"/>
                  </a:cubicBezTo>
                  <a:cubicBezTo>
                    <a:pt x="63" y="91"/>
                    <a:pt x="64" y="91"/>
                    <a:pt x="66" y="91"/>
                  </a:cubicBezTo>
                  <a:cubicBezTo>
                    <a:pt x="67" y="91"/>
                    <a:pt x="68" y="91"/>
                    <a:pt x="70" y="91"/>
                  </a:cubicBezTo>
                  <a:cubicBezTo>
                    <a:pt x="71" y="91"/>
                    <a:pt x="72" y="91"/>
                    <a:pt x="73" y="91"/>
                  </a:cubicBezTo>
                  <a:cubicBezTo>
                    <a:pt x="74" y="91"/>
                    <a:pt x="75" y="91"/>
                    <a:pt x="77" y="91"/>
                  </a:cubicBezTo>
                  <a:cubicBezTo>
                    <a:pt x="87" y="91"/>
                    <a:pt x="98" y="91"/>
                    <a:pt x="108" y="91"/>
                  </a:cubicBezTo>
                  <a:cubicBezTo>
                    <a:pt x="110" y="91"/>
                    <a:pt x="111" y="91"/>
                    <a:pt x="112" y="91"/>
                  </a:cubicBezTo>
                  <a:cubicBezTo>
                    <a:pt x="112" y="91"/>
                    <a:pt x="311" y="91"/>
                    <a:pt x="517" y="91"/>
                  </a:cubicBezTo>
                  <a:lnTo>
                    <a:pt x="517" y="87"/>
                  </a:lnTo>
                  <a:close/>
                </a:path>
              </a:pathLst>
            </a:custGeom>
            <a:solidFill>
              <a:schemeClr val="bg1"/>
            </a:solidFill>
            <a:ln w="9525">
              <a:noFill/>
              <a:round/>
            </a:ln>
          </p:spPr>
          <p:txBody>
            <a:bodyPr anchor="ctr"/>
            <a:lstStyle/>
            <a:p>
              <a:pPr algn="ctr"/>
            </a:p>
          </p:txBody>
        </p:sp>
      </p:grpSp>
      <p:sp>
        <p:nvSpPr>
          <p:cNvPr id="58"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dirty="0">
                <a:solidFill>
                  <a:schemeClr val="bg2">
                    <a:lumMod val="65000"/>
                  </a:schemeClr>
                </a:solidFill>
                <a:latin typeface="微软雅黑" panose="020B0503020204020204" pitchFamily="34" charset="-122"/>
                <a:ea typeface="微软雅黑" panose="020B0503020204020204" pitchFamily="34" charset="-122"/>
              </a:rPr>
              <a:t>5.</a:t>
            </a:r>
            <a:r>
              <a:rPr lang="zh-CN" altLang="en-US" sz="1800" dirty="0">
                <a:solidFill>
                  <a:schemeClr val="bg2">
                    <a:lumMod val="65000"/>
                  </a:schemeClr>
                </a:solidFill>
                <a:latin typeface="微软雅黑" panose="020B0503020204020204" pitchFamily="34" charset="-122"/>
                <a:ea typeface="微软雅黑" panose="020B0503020204020204" pitchFamily="34" charset="-122"/>
              </a:rPr>
              <a:t>发射构成</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57980" y="1275715"/>
            <a:ext cx="4302760" cy="193865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发射是一种很常见的自然现象，如盛开的花朵、滴到地上的水滴、绽放的烟花等。观察这些发射的现象可以发现，发射具有方向的规律性。发射的中心是最重要的视觉中心点，所有的形象或向中心集中、聚拢，或向外散发，表现出很强的运动趋势，具有强烈的视觉效果。在平面构成中，发射构成是表现动感画面的一种有效方法，发射中心与方向的变化能构成不同的图形，表现多方的对称性，呈现特殊的视觉效果。</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500"/>
                                        <p:tgtEl>
                                          <p:spTgt spid="54"/>
                                        </p:tgtEl>
                                      </p:cBhvr>
                                    </p:animEffect>
                                    <p:anim calcmode="lin" valueType="num">
                                      <p:cBhvr>
                                        <p:cTn id="8" dur="1500" fill="hold"/>
                                        <p:tgtEl>
                                          <p:spTgt spid="54"/>
                                        </p:tgtEl>
                                        <p:attrNameLst>
                                          <p:attrName>ppt_w</p:attrName>
                                        </p:attrNameLst>
                                      </p:cBhvr>
                                      <p:tavLst>
                                        <p:tav tm="0" fmla="#ppt_w*sin(2.5*pi*$)">
                                          <p:val>
                                            <p:fltVal val="0"/>
                                          </p:val>
                                        </p:tav>
                                        <p:tav tm="100000">
                                          <p:val>
                                            <p:fltVal val="1"/>
                                          </p:val>
                                        </p:tav>
                                      </p:tavLst>
                                    </p:anim>
                                    <p:anim calcmode="lin" valueType="num">
                                      <p:cBhvr>
                                        <p:cTn id="9" dur="15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3720" y="457835"/>
            <a:ext cx="8036560" cy="830580"/>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       发射构成是指基本形或元素单位围绕一个共同的中心点向外发散或向内集中。发射中常常包含重复和渐变的形式，其显著特征是：第一，发射具有很强的聚焦性，其焦点通常位于画面的中央；第二，发射有一种深邃的空间感和光学的动感，表现为所有的图形向中心集中或由中心向四周扩散。</a:t>
            </a:r>
            <a:endPar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pic>
        <p:nvPicPr>
          <p:cNvPr id="3" name="图片 2" descr="图3-27"/>
          <p:cNvPicPr>
            <a:picLocks noChangeAspect="1"/>
          </p:cNvPicPr>
          <p:nvPr/>
        </p:nvPicPr>
        <p:blipFill>
          <a:blip r:embed="rId1"/>
          <a:stretch>
            <a:fillRect/>
          </a:stretch>
        </p:blipFill>
        <p:spPr>
          <a:xfrm>
            <a:off x="1030605" y="1764030"/>
            <a:ext cx="2922905" cy="2922905"/>
          </a:xfrm>
          <a:prstGeom prst="rect">
            <a:avLst/>
          </a:prstGeom>
        </p:spPr>
      </p:pic>
      <p:pic>
        <p:nvPicPr>
          <p:cNvPr id="9" name="图片 8" descr="图3-28"/>
          <p:cNvPicPr>
            <a:picLocks noChangeAspect="1"/>
          </p:cNvPicPr>
          <p:nvPr/>
        </p:nvPicPr>
        <p:blipFill>
          <a:blip r:embed="rId2"/>
          <a:stretch>
            <a:fillRect/>
          </a:stretch>
        </p:blipFill>
        <p:spPr>
          <a:xfrm>
            <a:off x="4956810" y="1832610"/>
            <a:ext cx="2785110" cy="27851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35915" y="1541780"/>
            <a:ext cx="3049270" cy="1189355"/>
            <a:chOff x="2211160" y="894551"/>
            <a:chExt cx="2536787" cy="1127002"/>
          </a:xfrm>
        </p:grpSpPr>
        <p:grpSp>
          <p:nvGrpSpPr>
            <p:cNvPr id="53" name="组合 52"/>
            <p:cNvGrpSpPr/>
            <p:nvPr/>
          </p:nvGrpSpPr>
          <p:grpSpPr>
            <a:xfrm>
              <a:off x="2217353" y="894551"/>
              <a:ext cx="2530594" cy="1117307"/>
              <a:chOff x="2217353" y="894551"/>
              <a:chExt cx="2530594" cy="1117307"/>
            </a:xfrm>
          </p:grpSpPr>
          <p:grpSp>
            <p:nvGrpSpPr>
              <p:cNvPr id="50" name="组合 49"/>
              <p:cNvGrpSpPr/>
              <p:nvPr/>
            </p:nvGrpSpPr>
            <p:grpSpPr>
              <a:xfrm>
                <a:off x="2217353" y="894551"/>
                <a:ext cx="2530594" cy="1117307"/>
                <a:chOff x="2217353" y="894551"/>
                <a:chExt cx="2530594" cy="1117307"/>
              </a:xfrm>
            </p:grpSpPr>
            <p:sp>
              <p:nvSpPr>
                <p:cNvPr id="4" name="Freeform: Shape 26"/>
                <p:cNvSpPr/>
                <p:nvPr/>
              </p:nvSpPr>
              <p:spPr bwMode="auto">
                <a:xfrm>
                  <a:off x="2217353" y="1144188"/>
                  <a:ext cx="2530594" cy="867670"/>
                </a:xfrm>
                <a:custGeom>
                  <a:avLst/>
                  <a:gdLst/>
                  <a:ahLst/>
                  <a:cxnLst>
                    <a:cxn ang="0">
                      <a:pos x="56" y="0"/>
                    </a:cxn>
                    <a:cxn ang="0">
                      <a:pos x="43" y="1"/>
                    </a:cxn>
                    <a:cxn ang="0">
                      <a:pos x="12" y="4"/>
                    </a:cxn>
                    <a:cxn ang="0">
                      <a:pos x="0" y="24"/>
                    </a:cxn>
                    <a:cxn ang="0">
                      <a:pos x="0" y="61"/>
                    </a:cxn>
                    <a:cxn ang="0">
                      <a:pos x="0" y="97"/>
                    </a:cxn>
                    <a:cxn ang="0">
                      <a:pos x="0" y="106"/>
                    </a:cxn>
                    <a:cxn ang="0">
                      <a:pos x="0" y="113"/>
                    </a:cxn>
                    <a:cxn ang="0">
                      <a:pos x="16" y="137"/>
                    </a:cxn>
                    <a:cxn ang="0">
                      <a:pos x="51" y="148"/>
                    </a:cxn>
                    <a:cxn ang="0">
                      <a:pos x="55" y="149"/>
                    </a:cxn>
                    <a:cxn ang="0">
                      <a:pos x="516" y="149"/>
                    </a:cxn>
                    <a:cxn ang="0">
                      <a:pos x="516" y="0"/>
                    </a:cxn>
                    <a:cxn ang="0">
                      <a:pos x="502" y="0"/>
                    </a:cxn>
                    <a:cxn ang="0">
                      <a:pos x="292" y="0"/>
                    </a:cxn>
                    <a:cxn ang="0">
                      <a:pos x="164" y="0"/>
                    </a:cxn>
                    <a:cxn ang="0">
                      <a:pos x="112" y="0"/>
                    </a:cxn>
                    <a:cxn ang="0">
                      <a:pos x="56" y="0"/>
                    </a:cxn>
                  </a:cxnLst>
                  <a:rect l="0" t="0" r="r" b="b"/>
                  <a:pathLst>
                    <a:path w="516" h="149">
                      <a:moveTo>
                        <a:pt x="56" y="0"/>
                      </a:moveTo>
                      <a:cubicBezTo>
                        <a:pt x="52" y="0"/>
                        <a:pt x="47" y="1"/>
                        <a:pt x="43" y="1"/>
                      </a:cubicBezTo>
                      <a:cubicBezTo>
                        <a:pt x="32" y="1"/>
                        <a:pt x="22" y="1"/>
                        <a:pt x="12" y="4"/>
                      </a:cubicBezTo>
                      <a:cubicBezTo>
                        <a:pt x="0" y="8"/>
                        <a:pt x="0" y="12"/>
                        <a:pt x="0" y="24"/>
                      </a:cubicBezTo>
                      <a:cubicBezTo>
                        <a:pt x="0" y="36"/>
                        <a:pt x="0" y="48"/>
                        <a:pt x="0" y="61"/>
                      </a:cubicBezTo>
                      <a:cubicBezTo>
                        <a:pt x="0" y="73"/>
                        <a:pt x="0" y="85"/>
                        <a:pt x="0" y="97"/>
                      </a:cubicBezTo>
                      <a:cubicBezTo>
                        <a:pt x="0" y="100"/>
                        <a:pt x="0" y="103"/>
                        <a:pt x="0" y="106"/>
                      </a:cubicBezTo>
                      <a:cubicBezTo>
                        <a:pt x="0" y="108"/>
                        <a:pt x="0" y="110"/>
                        <a:pt x="0" y="113"/>
                      </a:cubicBezTo>
                      <a:cubicBezTo>
                        <a:pt x="1" y="123"/>
                        <a:pt x="8" y="132"/>
                        <a:pt x="16" y="137"/>
                      </a:cubicBezTo>
                      <a:cubicBezTo>
                        <a:pt x="26" y="144"/>
                        <a:pt x="39" y="147"/>
                        <a:pt x="51" y="148"/>
                      </a:cubicBezTo>
                      <a:cubicBezTo>
                        <a:pt x="52" y="149"/>
                        <a:pt x="54" y="149"/>
                        <a:pt x="55" y="149"/>
                      </a:cubicBezTo>
                      <a:cubicBezTo>
                        <a:pt x="516" y="149"/>
                        <a:pt x="516" y="149"/>
                        <a:pt x="516" y="149"/>
                      </a:cubicBezTo>
                      <a:cubicBezTo>
                        <a:pt x="516" y="149"/>
                        <a:pt x="516" y="0"/>
                        <a:pt x="516" y="0"/>
                      </a:cubicBezTo>
                      <a:cubicBezTo>
                        <a:pt x="516" y="0"/>
                        <a:pt x="503" y="0"/>
                        <a:pt x="502" y="0"/>
                      </a:cubicBezTo>
                      <a:cubicBezTo>
                        <a:pt x="432" y="0"/>
                        <a:pt x="362" y="0"/>
                        <a:pt x="292" y="0"/>
                      </a:cubicBezTo>
                      <a:cubicBezTo>
                        <a:pt x="249" y="0"/>
                        <a:pt x="207" y="0"/>
                        <a:pt x="164" y="0"/>
                      </a:cubicBezTo>
                      <a:cubicBezTo>
                        <a:pt x="147" y="0"/>
                        <a:pt x="129" y="0"/>
                        <a:pt x="112" y="0"/>
                      </a:cubicBezTo>
                      <a:cubicBezTo>
                        <a:pt x="93" y="0"/>
                        <a:pt x="75" y="0"/>
                        <a:pt x="5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sp>
              <p:nvSpPr>
                <p:cNvPr id="5" name="Freeform: Shape 27"/>
                <p:cNvSpPr/>
                <p:nvPr/>
              </p:nvSpPr>
              <p:spPr bwMode="auto">
                <a:xfrm>
                  <a:off x="2217353" y="894551"/>
                  <a:ext cx="724502" cy="860399"/>
                </a:xfrm>
                <a:custGeom>
                  <a:avLst/>
                  <a:gdLst/>
                  <a:ahLst/>
                  <a:cxnLst>
                    <a:cxn ang="0">
                      <a:pos x="148" y="0"/>
                    </a:cxn>
                    <a:cxn ang="0">
                      <a:pos x="75" y="0"/>
                    </a:cxn>
                    <a:cxn ang="0">
                      <a:pos x="56" y="1"/>
                    </a:cxn>
                    <a:cxn ang="0">
                      <a:pos x="33" y="5"/>
                    </a:cxn>
                    <a:cxn ang="0">
                      <a:pos x="23" y="10"/>
                    </a:cxn>
                    <a:cxn ang="0">
                      <a:pos x="2" y="35"/>
                    </a:cxn>
                    <a:cxn ang="0">
                      <a:pos x="0" y="44"/>
                    </a:cxn>
                    <a:cxn ang="0">
                      <a:pos x="0" y="59"/>
                    </a:cxn>
                    <a:cxn ang="0">
                      <a:pos x="0" y="96"/>
                    </a:cxn>
                    <a:cxn ang="0">
                      <a:pos x="0" y="133"/>
                    </a:cxn>
                    <a:cxn ang="0">
                      <a:pos x="0" y="141"/>
                    </a:cxn>
                    <a:cxn ang="0">
                      <a:pos x="0" y="148"/>
                    </a:cxn>
                    <a:cxn ang="0">
                      <a:pos x="4" y="134"/>
                    </a:cxn>
                    <a:cxn ang="0">
                      <a:pos x="7" y="129"/>
                    </a:cxn>
                    <a:cxn ang="0">
                      <a:pos x="11" y="124"/>
                    </a:cxn>
                    <a:cxn ang="0">
                      <a:pos x="16" y="120"/>
                    </a:cxn>
                    <a:cxn ang="0">
                      <a:pos x="34" y="111"/>
                    </a:cxn>
                    <a:cxn ang="0">
                      <a:pos x="41" y="109"/>
                    </a:cxn>
                    <a:cxn ang="0">
                      <a:pos x="106" y="105"/>
                    </a:cxn>
                    <a:cxn ang="0">
                      <a:pos x="111" y="105"/>
                    </a:cxn>
                    <a:cxn ang="0">
                      <a:pos x="148" y="105"/>
                    </a:cxn>
                    <a:cxn ang="0">
                      <a:pos x="148" y="0"/>
                    </a:cxn>
                  </a:cxnLst>
                  <a:rect l="0" t="0" r="r" b="b"/>
                  <a:pathLst>
                    <a:path w="148" h="148">
                      <a:moveTo>
                        <a:pt x="148" y="0"/>
                      </a:moveTo>
                      <a:cubicBezTo>
                        <a:pt x="75" y="0"/>
                        <a:pt x="75" y="0"/>
                        <a:pt x="75" y="0"/>
                      </a:cubicBezTo>
                      <a:cubicBezTo>
                        <a:pt x="69" y="0"/>
                        <a:pt x="63" y="0"/>
                        <a:pt x="56" y="1"/>
                      </a:cubicBezTo>
                      <a:cubicBezTo>
                        <a:pt x="49" y="1"/>
                        <a:pt x="41" y="3"/>
                        <a:pt x="33" y="5"/>
                      </a:cubicBezTo>
                      <a:cubicBezTo>
                        <a:pt x="30" y="7"/>
                        <a:pt x="27" y="8"/>
                        <a:pt x="23" y="10"/>
                      </a:cubicBezTo>
                      <a:cubicBezTo>
                        <a:pt x="13" y="16"/>
                        <a:pt x="5" y="24"/>
                        <a:pt x="2" y="35"/>
                      </a:cubicBezTo>
                      <a:cubicBezTo>
                        <a:pt x="1" y="38"/>
                        <a:pt x="0" y="41"/>
                        <a:pt x="0" y="44"/>
                      </a:cubicBezTo>
                      <a:cubicBezTo>
                        <a:pt x="0" y="49"/>
                        <a:pt x="0" y="54"/>
                        <a:pt x="0" y="59"/>
                      </a:cubicBezTo>
                      <a:cubicBezTo>
                        <a:pt x="0" y="72"/>
                        <a:pt x="0" y="84"/>
                        <a:pt x="0" y="96"/>
                      </a:cubicBezTo>
                      <a:cubicBezTo>
                        <a:pt x="0" y="109"/>
                        <a:pt x="0" y="121"/>
                        <a:pt x="0" y="133"/>
                      </a:cubicBezTo>
                      <a:cubicBezTo>
                        <a:pt x="0" y="136"/>
                        <a:pt x="0" y="139"/>
                        <a:pt x="0" y="141"/>
                      </a:cubicBezTo>
                      <a:cubicBezTo>
                        <a:pt x="0" y="144"/>
                        <a:pt x="0" y="146"/>
                        <a:pt x="0" y="148"/>
                      </a:cubicBezTo>
                      <a:cubicBezTo>
                        <a:pt x="1" y="143"/>
                        <a:pt x="2" y="138"/>
                        <a:pt x="4" y="134"/>
                      </a:cubicBezTo>
                      <a:cubicBezTo>
                        <a:pt x="5" y="132"/>
                        <a:pt x="6" y="131"/>
                        <a:pt x="7" y="129"/>
                      </a:cubicBezTo>
                      <a:cubicBezTo>
                        <a:pt x="8" y="127"/>
                        <a:pt x="10" y="126"/>
                        <a:pt x="11" y="124"/>
                      </a:cubicBezTo>
                      <a:cubicBezTo>
                        <a:pt x="13" y="123"/>
                        <a:pt x="14" y="121"/>
                        <a:pt x="16" y="120"/>
                      </a:cubicBezTo>
                      <a:cubicBezTo>
                        <a:pt x="22" y="116"/>
                        <a:pt x="28" y="113"/>
                        <a:pt x="34" y="111"/>
                      </a:cubicBezTo>
                      <a:cubicBezTo>
                        <a:pt x="36" y="110"/>
                        <a:pt x="39" y="110"/>
                        <a:pt x="41" y="109"/>
                      </a:cubicBezTo>
                      <a:cubicBezTo>
                        <a:pt x="62" y="103"/>
                        <a:pt x="84" y="105"/>
                        <a:pt x="106" y="105"/>
                      </a:cubicBezTo>
                      <a:cubicBezTo>
                        <a:pt x="107" y="105"/>
                        <a:pt x="109" y="105"/>
                        <a:pt x="111" y="105"/>
                      </a:cubicBezTo>
                      <a:cubicBezTo>
                        <a:pt x="131" y="105"/>
                        <a:pt x="148" y="105"/>
                        <a:pt x="148" y="105"/>
                      </a:cubicBezTo>
                      <a:lnTo>
                        <a:pt x="14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grpSp>
          <p:grpSp>
            <p:nvGrpSpPr>
              <p:cNvPr id="52" name="组合 51"/>
              <p:cNvGrpSpPr/>
              <p:nvPr/>
            </p:nvGrpSpPr>
            <p:grpSpPr>
              <a:xfrm>
                <a:off x="2456690" y="991563"/>
                <a:ext cx="2181860" cy="906144"/>
                <a:chOff x="2456690" y="991563"/>
                <a:chExt cx="2181860" cy="906144"/>
              </a:xfrm>
            </p:grpSpPr>
            <p:sp>
              <p:nvSpPr>
                <p:cNvPr id="7" name="Freeform: Shape 29"/>
                <p:cNvSpPr/>
                <p:nvPr/>
              </p:nvSpPr>
              <p:spPr bwMode="auto">
                <a:xfrm flipH="1">
                  <a:off x="4413562" y="1670655"/>
                  <a:ext cx="224988" cy="227052"/>
                </a:xfrm>
                <a:custGeom>
                  <a:avLst/>
                  <a:gdLst/>
                  <a:ahLst/>
                  <a:cxnLst>
                    <a:cxn ang="0">
                      <a:pos x="0" y="0"/>
                    </a:cxn>
                    <a:cxn ang="0">
                      <a:pos x="0" y="46"/>
                    </a:cxn>
                    <a:cxn ang="0">
                      <a:pos x="46" y="46"/>
                    </a:cxn>
                    <a:cxn ang="0">
                      <a:pos x="46" y="0"/>
                    </a:cxn>
                    <a:cxn ang="0">
                      <a:pos x="0" y="0"/>
                    </a:cxn>
                    <a:cxn ang="0">
                      <a:pos x="38" y="28"/>
                    </a:cxn>
                    <a:cxn ang="0">
                      <a:pos x="19" y="28"/>
                    </a:cxn>
                    <a:cxn ang="0">
                      <a:pos x="26" y="36"/>
                    </a:cxn>
                    <a:cxn ang="0">
                      <a:pos x="20" y="42"/>
                    </a:cxn>
                    <a:cxn ang="0">
                      <a:pos x="5" y="27"/>
                    </a:cxn>
                    <a:cxn ang="0">
                      <a:pos x="4" y="24"/>
                    </a:cxn>
                    <a:cxn ang="0">
                      <a:pos x="5" y="21"/>
                    </a:cxn>
                    <a:cxn ang="0">
                      <a:pos x="20" y="6"/>
                    </a:cxn>
                    <a:cxn ang="0">
                      <a:pos x="26" y="12"/>
                    </a:cxn>
                    <a:cxn ang="0">
                      <a:pos x="19" y="19"/>
                    </a:cxn>
                    <a:cxn ang="0">
                      <a:pos x="38" y="19"/>
                    </a:cxn>
                    <a:cxn ang="0">
                      <a:pos x="38" y="28"/>
                    </a:cxn>
                  </a:cxnLst>
                  <a:rect l="0" t="0" r="r" b="b"/>
                  <a:pathLst>
                    <a:path w="46" h="46">
                      <a:moveTo>
                        <a:pt x="0" y="0"/>
                      </a:moveTo>
                      <a:cubicBezTo>
                        <a:pt x="0" y="46"/>
                        <a:pt x="0" y="46"/>
                        <a:pt x="0" y="46"/>
                      </a:cubicBezTo>
                      <a:cubicBezTo>
                        <a:pt x="46" y="46"/>
                        <a:pt x="46" y="46"/>
                        <a:pt x="46" y="46"/>
                      </a:cubicBezTo>
                      <a:cubicBezTo>
                        <a:pt x="46" y="0"/>
                        <a:pt x="46" y="0"/>
                        <a:pt x="46" y="0"/>
                      </a:cubicBezTo>
                      <a:lnTo>
                        <a:pt x="0" y="0"/>
                      </a:lnTo>
                      <a:close/>
                      <a:moveTo>
                        <a:pt x="38" y="28"/>
                      </a:moveTo>
                      <a:cubicBezTo>
                        <a:pt x="19" y="28"/>
                        <a:pt x="19" y="28"/>
                        <a:pt x="19" y="28"/>
                      </a:cubicBezTo>
                      <a:cubicBezTo>
                        <a:pt x="21" y="31"/>
                        <a:pt x="24" y="33"/>
                        <a:pt x="26" y="36"/>
                      </a:cubicBezTo>
                      <a:cubicBezTo>
                        <a:pt x="30" y="40"/>
                        <a:pt x="24" y="46"/>
                        <a:pt x="20" y="42"/>
                      </a:cubicBezTo>
                      <a:cubicBezTo>
                        <a:pt x="15" y="37"/>
                        <a:pt x="10" y="32"/>
                        <a:pt x="5" y="27"/>
                      </a:cubicBezTo>
                      <a:cubicBezTo>
                        <a:pt x="4" y="26"/>
                        <a:pt x="4" y="25"/>
                        <a:pt x="4" y="24"/>
                      </a:cubicBezTo>
                      <a:cubicBezTo>
                        <a:pt x="4" y="23"/>
                        <a:pt x="4" y="22"/>
                        <a:pt x="5" y="21"/>
                      </a:cubicBezTo>
                      <a:cubicBezTo>
                        <a:pt x="10" y="16"/>
                        <a:pt x="15" y="11"/>
                        <a:pt x="20" y="6"/>
                      </a:cubicBezTo>
                      <a:cubicBezTo>
                        <a:pt x="24" y="2"/>
                        <a:pt x="30" y="8"/>
                        <a:pt x="26" y="12"/>
                      </a:cubicBezTo>
                      <a:cubicBezTo>
                        <a:pt x="24" y="14"/>
                        <a:pt x="21" y="17"/>
                        <a:pt x="19" y="19"/>
                      </a:cubicBezTo>
                      <a:cubicBezTo>
                        <a:pt x="38" y="19"/>
                        <a:pt x="38" y="19"/>
                        <a:pt x="38" y="19"/>
                      </a:cubicBezTo>
                      <a:cubicBezTo>
                        <a:pt x="44" y="19"/>
                        <a:pt x="44" y="28"/>
                        <a:pt x="38" y="28"/>
                      </a:cubicBezTo>
                      <a:close/>
                    </a:path>
                  </a:pathLst>
                </a:custGeom>
                <a:solidFill>
                  <a:srgbClr val="FFFFFF"/>
                </a:solidFill>
                <a:ln w="9525">
                  <a:noFill/>
                  <a:round/>
                </a:ln>
              </p:spPr>
              <p:txBody>
                <a:bodyPr anchor="ctr"/>
                <a:lstStyle/>
                <a:p>
                  <a:pPr algn="ctr"/>
                </a:p>
              </p:txBody>
            </p:sp>
            <p:sp>
              <p:nvSpPr>
                <p:cNvPr id="8" name="TextBox 30"/>
                <p:cNvSpPr txBox="1"/>
                <p:nvPr/>
              </p:nvSpPr>
              <p:spPr>
                <a:xfrm>
                  <a:off x="2456690" y="991563"/>
                  <a:ext cx="309219" cy="253915"/>
                </a:xfrm>
                <a:prstGeom prst="rect">
                  <a:avLst/>
                </a:prstGeom>
                <a:noFill/>
              </p:spPr>
              <p:txBody>
                <a:bodyPr wrap="none">
                  <a:noAutofit/>
                </a:bodyPr>
                <a:lstStyle/>
                <a:p>
                  <a:pPr algn="ctr"/>
                  <a:r>
                    <a:rPr lang="ar-SA" sz="2100" b="1">
                      <a:solidFill>
                        <a:schemeClr val="tx1"/>
                      </a:solidFill>
                    </a:rPr>
                    <a:t>0</a:t>
                  </a:r>
                  <a:r>
                    <a:rPr lang="en-US" altLang="ar-SA" sz="2100" b="1">
                      <a:solidFill>
                        <a:schemeClr val="tx1"/>
                      </a:solidFill>
                    </a:rPr>
                    <a:t>2</a:t>
                  </a:r>
                  <a:endParaRPr lang="en-US" altLang="ar-SA" sz="2100" b="1">
                    <a:solidFill>
                      <a:schemeClr val="tx1"/>
                    </a:solidFill>
                  </a:endParaRPr>
                </a:p>
              </p:txBody>
            </p:sp>
            <p:sp>
              <p:nvSpPr>
                <p:cNvPr id="31" name="TextBox 70"/>
                <p:cNvSpPr txBox="1"/>
                <p:nvPr/>
              </p:nvSpPr>
              <p:spPr bwMode="auto">
                <a:xfrm>
                  <a:off x="2941856" y="1359352"/>
                  <a:ext cx="1471706" cy="307316"/>
                </a:xfrm>
                <a:prstGeom prst="rect">
                  <a:avLst/>
                </a:prstGeom>
                <a:noFill/>
              </p:spPr>
              <p:txBody>
                <a:bodyPr wrap="none" lIns="216000" tIns="0" rIns="0" bIns="0" anchor="ctr" anchorCtr="0">
                  <a:normAutofit/>
                </a:bodyPr>
                <a:lstStyle/>
                <a:p>
                  <a:pPr algn="l" latinLnBrk="0"/>
                  <a:r>
                    <a:rPr lang="zh-CN" altLang="en-US" sz="1400" dirty="0">
                      <a:solidFill>
                        <a:schemeClr val="tx1"/>
                      </a:solidFill>
                      <a:effectLst/>
                    </a:rPr>
                    <a:t>发射元素的构成因素</a:t>
                  </a:r>
                  <a:endParaRPr lang="zh-CN" altLang="en-US" sz="1400" dirty="0">
                    <a:solidFill>
                      <a:schemeClr val="tx1"/>
                    </a:solidFill>
                    <a:effectLst/>
                  </a:endParaRPr>
                </a:p>
              </p:txBody>
            </p:sp>
          </p:grpSp>
        </p:grpSp>
        <p:sp>
          <p:nvSpPr>
            <p:cNvPr id="6" name="Freeform: Shape 28"/>
            <p:cNvSpPr/>
            <p:nvPr/>
          </p:nvSpPr>
          <p:spPr bwMode="auto">
            <a:xfrm>
              <a:off x="2211160" y="1493195"/>
              <a:ext cx="2536787" cy="528358"/>
            </a:xfrm>
            <a:custGeom>
              <a:avLst/>
              <a:gdLst/>
              <a:ahLst/>
              <a:cxnLst>
                <a:cxn ang="0">
                  <a:pos x="517" y="87"/>
                </a:cxn>
                <a:cxn ang="0">
                  <a:pos x="113" y="87"/>
                </a:cxn>
                <a:cxn ang="0">
                  <a:pos x="109" y="87"/>
                </a:cxn>
                <a:cxn ang="0">
                  <a:pos x="85" y="88"/>
                </a:cxn>
                <a:cxn ang="0">
                  <a:pos x="65" y="87"/>
                </a:cxn>
                <a:cxn ang="0">
                  <a:pos x="59" y="87"/>
                </a:cxn>
                <a:cxn ang="0">
                  <a:pos x="55" y="87"/>
                </a:cxn>
                <a:cxn ang="0">
                  <a:pos x="48" y="86"/>
                </a:cxn>
                <a:cxn ang="0">
                  <a:pos x="20" y="77"/>
                </a:cxn>
                <a:cxn ang="0">
                  <a:pos x="5" y="58"/>
                </a:cxn>
                <a:cxn ang="0">
                  <a:pos x="6" y="36"/>
                </a:cxn>
                <a:cxn ang="0">
                  <a:pos x="18" y="19"/>
                </a:cxn>
                <a:cxn ang="0">
                  <a:pos x="22" y="16"/>
                </a:cxn>
                <a:cxn ang="0">
                  <a:pos x="28" y="13"/>
                </a:cxn>
                <a:cxn ang="0">
                  <a:pos x="41" y="8"/>
                </a:cxn>
                <a:cxn ang="0">
                  <a:pos x="69" y="4"/>
                </a:cxn>
                <a:cxn ang="0">
                  <a:pos x="97" y="3"/>
                </a:cxn>
                <a:cxn ang="0">
                  <a:pos x="147" y="4"/>
                </a:cxn>
                <a:cxn ang="0">
                  <a:pos x="147" y="1"/>
                </a:cxn>
                <a:cxn ang="0">
                  <a:pos x="90" y="0"/>
                </a:cxn>
                <a:cxn ang="0">
                  <a:pos x="62" y="1"/>
                </a:cxn>
                <a:cxn ang="0">
                  <a:pos x="34" y="7"/>
                </a:cxn>
                <a:cxn ang="0">
                  <a:pos x="22" y="13"/>
                </a:cxn>
                <a:cxn ang="0">
                  <a:pos x="13" y="20"/>
                </a:cxn>
                <a:cxn ang="0">
                  <a:pos x="2" y="38"/>
                </a:cxn>
                <a:cxn ang="0">
                  <a:pos x="3" y="61"/>
                </a:cxn>
                <a:cxn ang="0">
                  <a:pos x="20" y="81"/>
                </a:cxn>
                <a:cxn ang="0">
                  <a:pos x="49" y="90"/>
                </a:cxn>
                <a:cxn ang="0">
                  <a:pos x="52" y="90"/>
                </a:cxn>
                <a:cxn ang="0">
                  <a:pos x="56" y="90"/>
                </a:cxn>
                <a:cxn ang="0">
                  <a:pos x="61" y="91"/>
                </a:cxn>
                <a:cxn ang="0">
                  <a:pos x="66" y="91"/>
                </a:cxn>
                <a:cxn ang="0">
                  <a:pos x="70" y="91"/>
                </a:cxn>
                <a:cxn ang="0">
                  <a:pos x="73" y="91"/>
                </a:cxn>
                <a:cxn ang="0">
                  <a:pos x="77" y="91"/>
                </a:cxn>
                <a:cxn ang="0">
                  <a:pos x="108" y="91"/>
                </a:cxn>
                <a:cxn ang="0">
                  <a:pos x="112" y="91"/>
                </a:cxn>
                <a:cxn ang="0">
                  <a:pos x="517" y="91"/>
                </a:cxn>
                <a:cxn ang="0">
                  <a:pos x="517" y="87"/>
                </a:cxn>
              </a:cxnLst>
              <a:rect l="0" t="0" r="r" b="b"/>
              <a:pathLst>
                <a:path w="517" h="91">
                  <a:moveTo>
                    <a:pt x="517" y="87"/>
                  </a:moveTo>
                  <a:cubicBezTo>
                    <a:pt x="312" y="87"/>
                    <a:pt x="113" y="87"/>
                    <a:pt x="113" y="87"/>
                  </a:cubicBezTo>
                  <a:cubicBezTo>
                    <a:pt x="112" y="87"/>
                    <a:pt x="111" y="87"/>
                    <a:pt x="109" y="87"/>
                  </a:cubicBezTo>
                  <a:cubicBezTo>
                    <a:pt x="101" y="87"/>
                    <a:pt x="93" y="87"/>
                    <a:pt x="85" y="88"/>
                  </a:cubicBezTo>
                  <a:cubicBezTo>
                    <a:pt x="78" y="88"/>
                    <a:pt x="72" y="88"/>
                    <a:pt x="65" y="87"/>
                  </a:cubicBezTo>
                  <a:cubicBezTo>
                    <a:pt x="63" y="87"/>
                    <a:pt x="61" y="87"/>
                    <a:pt x="59" y="87"/>
                  </a:cubicBezTo>
                  <a:cubicBezTo>
                    <a:pt x="58" y="87"/>
                    <a:pt x="56" y="87"/>
                    <a:pt x="55" y="87"/>
                  </a:cubicBezTo>
                  <a:cubicBezTo>
                    <a:pt x="52" y="87"/>
                    <a:pt x="50" y="87"/>
                    <a:pt x="48" y="86"/>
                  </a:cubicBezTo>
                  <a:cubicBezTo>
                    <a:pt x="38" y="85"/>
                    <a:pt x="28" y="82"/>
                    <a:pt x="20" y="77"/>
                  </a:cubicBezTo>
                  <a:cubicBezTo>
                    <a:pt x="13" y="72"/>
                    <a:pt x="8" y="66"/>
                    <a:pt x="5" y="58"/>
                  </a:cubicBezTo>
                  <a:cubicBezTo>
                    <a:pt x="3" y="51"/>
                    <a:pt x="3" y="43"/>
                    <a:pt x="6" y="36"/>
                  </a:cubicBezTo>
                  <a:cubicBezTo>
                    <a:pt x="8" y="29"/>
                    <a:pt x="13" y="24"/>
                    <a:pt x="18" y="19"/>
                  </a:cubicBezTo>
                  <a:cubicBezTo>
                    <a:pt x="19" y="18"/>
                    <a:pt x="21" y="17"/>
                    <a:pt x="22" y="16"/>
                  </a:cubicBezTo>
                  <a:cubicBezTo>
                    <a:pt x="24" y="15"/>
                    <a:pt x="26" y="14"/>
                    <a:pt x="28" y="13"/>
                  </a:cubicBezTo>
                  <a:cubicBezTo>
                    <a:pt x="32" y="11"/>
                    <a:pt x="36" y="9"/>
                    <a:pt x="41" y="8"/>
                  </a:cubicBezTo>
                  <a:cubicBezTo>
                    <a:pt x="50" y="5"/>
                    <a:pt x="59" y="4"/>
                    <a:pt x="69" y="4"/>
                  </a:cubicBezTo>
                  <a:cubicBezTo>
                    <a:pt x="78" y="3"/>
                    <a:pt x="88" y="3"/>
                    <a:pt x="97" y="3"/>
                  </a:cubicBezTo>
                  <a:cubicBezTo>
                    <a:pt x="114" y="3"/>
                    <a:pt x="131" y="3"/>
                    <a:pt x="147" y="4"/>
                  </a:cubicBezTo>
                  <a:cubicBezTo>
                    <a:pt x="149" y="4"/>
                    <a:pt x="149" y="1"/>
                    <a:pt x="147" y="1"/>
                  </a:cubicBezTo>
                  <a:cubicBezTo>
                    <a:pt x="128" y="0"/>
                    <a:pt x="109" y="0"/>
                    <a:pt x="90" y="0"/>
                  </a:cubicBezTo>
                  <a:cubicBezTo>
                    <a:pt x="81" y="0"/>
                    <a:pt x="71" y="0"/>
                    <a:pt x="62" y="1"/>
                  </a:cubicBezTo>
                  <a:cubicBezTo>
                    <a:pt x="52" y="2"/>
                    <a:pt x="43" y="3"/>
                    <a:pt x="34" y="7"/>
                  </a:cubicBezTo>
                  <a:cubicBezTo>
                    <a:pt x="30" y="8"/>
                    <a:pt x="25" y="10"/>
                    <a:pt x="22" y="13"/>
                  </a:cubicBezTo>
                  <a:cubicBezTo>
                    <a:pt x="18" y="15"/>
                    <a:pt x="15" y="17"/>
                    <a:pt x="13" y="20"/>
                  </a:cubicBezTo>
                  <a:cubicBezTo>
                    <a:pt x="7" y="25"/>
                    <a:pt x="3" y="31"/>
                    <a:pt x="2" y="38"/>
                  </a:cubicBezTo>
                  <a:cubicBezTo>
                    <a:pt x="0" y="46"/>
                    <a:pt x="0" y="54"/>
                    <a:pt x="3" y="61"/>
                  </a:cubicBezTo>
                  <a:cubicBezTo>
                    <a:pt x="6" y="69"/>
                    <a:pt x="12" y="76"/>
                    <a:pt x="20" y="81"/>
                  </a:cubicBezTo>
                  <a:cubicBezTo>
                    <a:pt x="28" y="86"/>
                    <a:pt x="38" y="89"/>
                    <a:pt x="49" y="90"/>
                  </a:cubicBezTo>
                  <a:cubicBezTo>
                    <a:pt x="50" y="90"/>
                    <a:pt x="51" y="90"/>
                    <a:pt x="52" y="90"/>
                  </a:cubicBezTo>
                  <a:cubicBezTo>
                    <a:pt x="54" y="90"/>
                    <a:pt x="55" y="90"/>
                    <a:pt x="56" y="90"/>
                  </a:cubicBezTo>
                  <a:cubicBezTo>
                    <a:pt x="58" y="91"/>
                    <a:pt x="60" y="91"/>
                    <a:pt x="61" y="91"/>
                  </a:cubicBezTo>
                  <a:cubicBezTo>
                    <a:pt x="63" y="91"/>
                    <a:pt x="64" y="91"/>
                    <a:pt x="66" y="91"/>
                  </a:cubicBezTo>
                  <a:cubicBezTo>
                    <a:pt x="67" y="91"/>
                    <a:pt x="68" y="91"/>
                    <a:pt x="70" y="91"/>
                  </a:cubicBezTo>
                  <a:cubicBezTo>
                    <a:pt x="71" y="91"/>
                    <a:pt x="72" y="91"/>
                    <a:pt x="73" y="91"/>
                  </a:cubicBezTo>
                  <a:cubicBezTo>
                    <a:pt x="74" y="91"/>
                    <a:pt x="75" y="91"/>
                    <a:pt x="77" y="91"/>
                  </a:cubicBezTo>
                  <a:cubicBezTo>
                    <a:pt x="87" y="91"/>
                    <a:pt x="98" y="91"/>
                    <a:pt x="108" y="91"/>
                  </a:cubicBezTo>
                  <a:cubicBezTo>
                    <a:pt x="110" y="91"/>
                    <a:pt x="111" y="91"/>
                    <a:pt x="112" y="91"/>
                  </a:cubicBezTo>
                  <a:cubicBezTo>
                    <a:pt x="112" y="91"/>
                    <a:pt x="311" y="91"/>
                    <a:pt x="517" y="91"/>
                  </a:cubicBezTo>
                  <a:lnTo>
                    <a:pt x="517" y="87"/>
                  </a:lnTo>
                  <a:close/>
                </a:path>
              </a:pathLst>
            </a:custGeom>
            <a:solidFill>
              <a:schemeClr val="bg1"/>
            </a:solidFill>
            <a:ln w="9525">
              <a:noFill/>
              <a:round/>
            </a:ln>
          </p:spPr>
          <p:txBody>
            <a:bodyPr anchor="ctr"/>
            <a:lstStyle/>
            <a:p>
              <a:pPr algn="ctr"/>
            </a:p>
          </p:txBody>
        </p:sp>
      </p:grpSp>
      <p:sp>
        <p:nvSpPr>
          <p:cNvPr id="2" name="文本框 1"/>
          <p:cNvSpPr txBox="1"/>
          <p:nvPr/>
        </p:nvSpPr>
        <p:spPr>
          <a:xfrm>
            <a:off x="4157980" y="1275715"/>
            <a:ext cx="4302760" cy="2215515"/>
          </a:xfrm>
          <a:prstGeom prst="rect">
            <a:avLst/>
          </a:prstGeom>
          <a:noFill/>
        </p:spPr>
        <p:txBody>
          <a:bodyPr wrap="square" lIns="0" tIns="0" rIns="0" bIns="0" rtlCol="0">
            <a:spAutoFit/>
          </a:bodyPr>
          <a:p>
            <a:pPr indent="304800" algn="l" eaLnBrk="1" latinLnBrk="0" hangingPunct="1">
              <a:lnSpc>
                <a:spcPct val="150000"/>
              </a:lnSpc>
              <a:extLst>
                <a:ext uri="{35155182-B16C-46BC-9424-99874614C6A1}">
                  <wpsdc:indentchars xmlns:wpsdc="http://www.wps.cn/officeDocument/2017/drawingmlCustomData" val="200" checksum="1077528236"/>
                </a:ext>
              </a:extLst>
            </a:pPr>
            <a:r>
              <a:rPr sz="1200" dirty="0" smtClean="0">
                <a:solidFill>
                  <a:schemeClr val="accent3">
                    <a:lumMod val="25000"/>
                  </a:schemeClr>
                </a:solidFill>
                <a:latin typeface="微软雅黑" panose="020B0503020204020204" pitchFamily="34" charset="-122"/>
                <a:ea typeface="微软雅黑" panose="020B0503020204020204" pitchFamily="34" charset="-122"/>
              </a:rPr>
              <a:t>发射元素的构成因素是指发射点和发射线，也就是发射中心和元素线。 </a:t>
            </a:r>
            <a:endParaRPr sz="1200" dirty="0" smtClean="0">
              <a:solidFill>
                <a:schemeClr val="accent3">
                  <a:lumMod val="25000"/>
                </a:schemeClr>
              </a:solidFill>
              <a:latin typeface="微软雅黑" panose="020B0503020204020204" pitchFamily="34" charset="-122"/>
              <a:ea typeface="微软雅黑" panose="020B0503020204020204" pitchFamily="34" charset="-122"/>
            </a:endParaRPr>
          </a:p>
          <a:p>
            <a:pPr indent="304800" algn="l" eaLnBrk="1" latinLnBrk="0" hangingPunct="1">
              <a:lnSpc>
                <a:spcPct val="150000"/>
              </a:lnSpc>
              <a:extLst>
                <a:ext uri="{35155182-B16C-46BC-9424-99874614C6A1}">
                  <wpsdc:indentchars xmlns:wpsdc="http://www.wps.cn/officeDocument/2017/drawingmlCustomData" val="200" checksum="1077528236"/>
                </a:ext>
              </a:extLst>
            </a:pPr>
            <a:r>
              <a:rPr sz="1200" dirty="0" smtClean="0">
                <a:solidFill>
                  <a:schemeClr val="accent3">
                    <a:lumMod val="25000"/>
                  </a:schemeClr>
                </a:solidFill>
                <a:latin typeface="微软雅黑" panose="020B0503020204020204" pitchFamily="34" charset="-122"/>
                <a:ea typeface="微软雅黑" panose="020B0503020204020204" pitchFamily="34" charset="-122"/>
              </a:rPr>
              <a:t>发射点即发射中心，也就是焦点所在。一幅发射构成作品的发射点可以是一个，也可以是多个；可以是明显的，也可以是隐藏的；可以在画面内，也可以在画面外；可以是大的，也可以是小的；可以是动态的，也可以是静态的。</a:t>
            </a:r>
            <a:endParaRPr sz="1200" dirty="0" smtClean="0">
              <a:solidFill>
                <a:schemeClr val="accent3">
                  <a:lumMod val="25000"/>
                </a:schemeClr>
              </a:solidFill>
              <a:latin typeface="微软雅黑" panose="020B0503020204020204" pitchFamily="34" charset="-122"/>
              <a:ea typeface="微软雅黑" panose="020B0503020204020204" pitchFamily="34" charset="-122"/>
            </a:endParaRPr>
          </a:p>
          <a:p>
            <a:pPr indent="304800" algn="l" eaLnBrk="1" latinLnBrk="0" hangingPunct="1">
              <a:lnSpc>
                <a:spcPct val="150000"/>
              </a:lnSpc>
              <a:extLst>
                <a:ext uri="{35155182-B16C-46BC-9424-99874614C6A1}">
                  <wpsdc:indentchars xmlns:wpsdc="http://www.wps.cn/officeDocument/2017/drawingmlCustomData" val="200" checksum="1077528236"/>
                </a:ext>
              </a:extLst>
            </a:pPr>
            <a:r>
              <a:rPr sz="1200" dirty="0" smtClean="0">
                <a:solidFill>
                  <a:schemeClr val="accent3">
                    <a:lumMod val="25000"/>
                  </a:schemeClr>
                </a:solidFill>
                <a:latin typeface="微软雅黑" panose="020B0503020204020204" pitchFamily="34" charset="-122"/>
                <a:ea typeface="微软雅黑" panose="020B0503020204020204" pitchFamily="34" charset="-122"/>
              </a:rPr>
              <a:t>发射线也就是元素线，它有方向（离心、向心或同心）和线质（直线、折线或曲线）的区别。</a:t>
            </a:r>
            <a:endParaRPr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500"/>
                                        <p:tgtEl>
                                          <p:spTgt spid="54"/>
                                        </p:tgtEl>
                                      </p:cBhvr>
                                    </p:animEffect>
                                    <p:anim calcmode="lin" valueType="num">
                                      <p:cBhvr>
                                        <p:cTn id="8" dur="1500" fill="hold"/>
                                        <p:tgtEl>
                                          <p:spTgt spid="54"/>
                                        </p:tgtEl>
                                        <p:attrNameLst>
                                          <p:attrName>ppt_w</p:attrName>
                                        </p:attrNameLst>
                                      </p:cBhvr>
                                      <p:tavLst>
                                        <p:tav tm="0" fmla="#ppt_w*sin(2.5*pi*$)">
                                          <p:val>
                                            <p:fltVal val="0"/>
                                          </p:val>
                                        </p:tav>
                                        <p:tav tm="100000">
                                          <p:val>
                                            <p:fltVal val="1"/>
                                          </p:val>
                                        </p:tav>
                                      </p:tavLst>
                                    </p:anim>
                                    <p:anim calcmode="lin" valueType="num">
                                      <p:cBhvr>
                                        <p:cTn id="9" dur="15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4" name="组合 53"/>
          <p:cNvGrpSpPr/>
          <p:nvPr/>
        </p:nvGrpSpPr>
        <p:grpSpPr>
          <a:xfrm>
            <a:off x="335280" y="186690"/>
            <a:ext cx="2341245" cy="977265"/>
            <a:chOff x="2211160" y="894551"/>
            <a:chExt cx="2536787" cy="1127002"/>
          </a:xfrm>
        </p:grpSpPr>
        <p:grpSp>
          <p:nvGrpSpPr>
            <p:cNvPr id="53" name="组合 52"/>
            <p:cNvGrpSpPr/>
            <p:nvPr/>
          </p:nvGrpSpPr>
          <p:grpSpPr>
            <a:xfrm>
              <a:off x="2217353" y="894551"/>
              <a:ext cx="2530594" cy="1117307"/>
              <a:chOff x="2217353" y="894551"/>
              <a:chExt cx="2530594" cy="1117307"/>
            </a:xfrm>
          </p:grpSpPr>
          <p:grpSp>
            <p:nvGrpSpPr>
              <p:cNvPr id="50" name="组合 49"/>
              <p:cNvGrpSpPr/>
              <p:nvPr/>
            </p:nvGrpSpPr>
            <p:grpSpPr>
              <a:xfrm>
                <a:off x="2217353" y="894551"/>
                <a:ext cx="2530594" cy="1117307"/>
                <a:chOff x="2217353" y="894551"/>
                <a:chExt cx="2530594" cy="1117307"/>
              </a:xfrm>
            </p:grpSpPr>
            <p:sp>
              <p:nvSpPr>
                <p:cNvPr id="4" name="Freeform: Shape 26"/>
                <p:cNvSpPr/>
                <p:nvPr/>
              </p:nvSpPr>
              <p:spPr bwMode="auto">
                <a:xfrm>
                  <a:off x="2217353" y="1144188"/>
                  <a:ext cx="2530594" cy="867670"/>
                </a:xfrm>
                <a:custGeom>
                  <a:avLst/>
                  <a:gdLst/>
                  <a:ahLst/>
                  <a:cxnLst>
                    <a:cxn ang="0">
                      <a:pos x="56" y="0"/>
                    </a:cxn>
                    <a:cxn ang="0">
                      <a:pos x="43" y="1"/>
                    </a:cxn>
                    <a:cxn ang="0">
                      <a:pos x="12" y="4"/>
                    </a:cxn>
                    <a:cxn ang="0">
                      <a:pos x="0" y="24"/>
                    </a:cxn>
                    <a:cxn ang="0">
                      <a:pos x="0" y="61"/>
                    </a:cxn>
                    <a:cxn ang="0">
                      <a:pos x="0" y="97"/>
                    </a:cxn>
                    <a:cxn ang="0">
                      <a:pos x="0" y="106"/>
                    </a:cxn>
                    <a:cxn ang="0">
                      <a:pos x="0" y="113"/>
                    </a:cxn>
                    <a:cxn ang="0">
                      <a:pos x="16" y="137"/>
                    </a:cxn>
                    <a:cxn ang="0">
                      <a:pos x="51" y="148"/>
                    </a:cxn>
                    <a:cxn ang="0">
                      <a:pos x="55" y="149"/>
                    </a:cxn>
                    <a:cxn ang="0">
                      <a:pos x="516" y="149"/>
                    </a:cxn>
                    <a:cxn ang="0">
                      <a:pos x="516" y="0"/>
                    </a:cxn>
                    <a:cxn ang="0">
                      <a:pos x="502" y="0"/>
                    </a:cxn>
                    <a:cxn ang="0">
                      <a:pos x="292" y="0"/>
                    </a:cxn>
                    <a:cxn ang="0">
                      <a:pos x="164" y="0"/>
                    </a:cxn>
                    <a:cxn ang="0">
                      <a:pos x="112" y="0"/>
                    </a:cxn>
                    <a:cxn ang="0">
                      <a:pos x="56" y="0"/>
                    </a:cxn>
                  </a:cxnLst>
                  <a:rect l="0" t="0" r="r" b="b"/>
                  <a:pathLst>
                    <a:path w="516" h="149">
                      <a:moveTo>
                        <a:pt x="56" y="0"/>
                      </a:moveTo>
                      <a:cubicBezTo>
                        <a:pt x="52" y="0"/>
                        <a:pt x="47" y="1"/>
                        <a:pt x="43" y="1"/>
                      </a:cubicBezTo>
                      <a:cubicBezTo>
                        <a:pt x="32" y="1"/>
                        <a:pt x="22" y="1"/>
                        <a:pt x="12" y="4"/>
                      </a:cubicBezTo>
                      <a:cubicBezTo>
                        <a:pt x="0" y="8"/>
                        <a:pt x="0" y="12"/>
                        <a:pt x="0" y="24"/>
                      </a:cubicBezTo>
                      <a:cubicBezTo>
                        <a:pt x="0" y="36"/>
                        <a:pt x="0" y="48"/>
                        <a:pt x="0" y="61"/>
                      </a:cubicBezTo>
                      <a:cubicBezTo>
                        <a:pt x="0" y="73"/>
                        <a:pt x="0" y="85"/>
                        <a:pt x="0" y="97"/>
                      </a:cubicBezTo>
                      <a:cubicBezTo>
                        <a:pt x="0" y="100"/>
                        <a:pt x="0" y="103"/>
                        <a:pt x="0" y="106"/>
                      </a:cubicBezTo>
                      <a:cubicBezTo>
                        <a:pt x="0" y="108"/>
                        <a:pt x="0" y="110"/>
                        <a:pt x="0" y="113"/>
                      </a:cubicBezTo>
                      <a:cubicBezTo>
                        <a:pt x="1" y="123"/>
                        <a:pt x="8" y="132"/>
                        <a:pt x="16" y="137"/>
                      </a:cubicBezTo>
                      <a:cubicBezTo>
                        <a:pt x="26" y="144"/>
                        <a:pt x="39" y="147"/>
                        <a:pt x="51" y="148"/>
                      </a:cubicBezTo>
                      <a:cubicBezTo>
                        <a:pt x="52" y="149"/>
                        <a:pt x="54" y="149"/>
                        <a:pt x="55" y="149"/>
                      </a:cubicBezTo>
                      <a:cubicBezTo>
                        <a:pt x="516" y="149"/>
                        <a:pt x="516" y="149"/>
                        <a:pt x="516" y="149"/>
                      </a:cubicBezTo>
                      <a:cubicBezTo>
                        <a:pt x="516" y="149"/>
                        <a:pt x="516" y="0"/>
                        <a:pt x="516" y="0"/>
                      </a:cubicBezTo>
                      <a:cubicBezTo>
                        <a:pt x="516" y="0"/>
                        <a:pt x="503" y="0"/>
                        <a:pt x="502" y="0"/>
                      </a:cubicBezTo>
                      <a:cubicBezTo>
                        <a:pt x="432" y="0"/>
                        <a:pt x="362" y="0"/>
                        <a:pt x="292" y="0"/>
                      </a:cubicBezTo>
                      <a:cubicBezTo>
                        <a:pt x="249" y="0"/>
                        <a:pt x="207" y="0"/>
                        <a:pt x="164" y="0"/>
                      </a:cubicBezTo>
                      <a:cubicBezTo>
                        <a:pt x="147" y="0"/>
                        <a:pt x="129" y="0"/>
                        <a:pt x="112" y="0"/>
                      </a:cubicBezTo>
                      <a:cubicBezTo>
                        <a:pt x="93" y="0"/>
                        <a:pt x="75" y="0"/>
                        <a:pt x="5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p>
                  <a:pPr algn="ctr"/>
                </a:p>
              </p:txBody>
            </p:sp>
            <p:sp>
              <p:nvSpPr>
                <p:cNvPr id="5" name="Freeform: Shape 27"/>
                <p:cNvSpPr/>
                <p:nvPr/>
              </p:nvSpPr>
              <p:spPr bwMode="auto">
                <a:xfrm>
                  <a:off x="2217353" y="894551"/>
                  <a:ext cx="724502" cy="860399"/>
                </a:xfrm>
                <a:custGeom>
                  <a:avLst/>
                  <a:gdLst/>
                  <a:ahLst/>
                  <a:cxnLst>
                    <a:cxn ang="0">
                      <a:pos x="148" y="0"/>
                    </a:cxn>
                    <a:cxn ang="0">
                      <a:pos x="75" y="0"/>
                    </a:cxn>
                    <a:cxn ang="0">
                      <a:pos x="56" y="1"/>
                    </a:cxn>
                    <a:cxn ang="0">
                      <a:pos x="33" y="5"/>
                    </a:cxn>
                    <a:cxn ang="0">
                      <a:pos x="23" y="10"/>
                    </a:cxn>
                    <a:cxn ang="0">
                      <a:pos x="2" y="35"/>
                    </a:cxn>
                    <a:cxn ang="0">
                      <a:pos x="0" y="44"/>
                    </a:cxn>
                    <a:cxn ang="0">
                      <a:pos x="0" y="59"/>
                    </a:cxn>
                    <a:cxn ang="0">
                      <a:pos x="0" y="96"/>
                    </a:cxn>
                    <a:cxn ang="0">
                      <a:pos x="0" y="133"/>
                    </a:cxn>
                    <a:cxn ang="0">
                      <a:pos x="0" y="141"/>
                    </a:cxn>
                    <a:cxn ang="0">
                      <a:pos x="0" y="148"/>
                    </a:cxn>
                    <a:cxn ang="0">
                      <a:pos x="4" y="134"/>
                    </a:cxn>
                    <a:cxn ang="0">
                      <a:pos x="7" y="129"/>
                    </a:cxn>
                    <a:cxn ang="0">
                      <a:pos x="11" y="124"/>
                    </a:cxn>
                    <a:cxn ang="0">
                      <a:pos x="16" y="120"/>
                    </a:cxn>
                    <a:cxn ang="0">
                      <a:pos x="34" y="111"/>
                    </a:cxn>
                    <a:cxn ang="0">
                      <a:pos x="41" y="109"/>
                    </a:cxn>
                    <a:cxn ang="0">
                      <a:pos x="106" y="105"/>
                    </a:cxn>
                    <a:cxn ang="0">
                      <a:pos x="111" y="105"/>
                    </a:cxn>
                    <a:cxn ang="0">
                      <a:pos x="148" y="105"/>
                    </a:cxn>
                    <a:cxn ang="0">
                      <a:pos x="148" y="0"/>
                    </a:cxn>
                  </a:cxnLst>
                  <a:rect l="0" t="0" r="r" b="b"/>
                  <a:pathLst>
                    <a:path w="148" h="148">
                      <a:moveTo>
                        <a:pt x="148" y="0"/>
                      </a:moveTo>
                      <a:cubicBezTo>
                        <a:pt x="75" y="0"/>
                        <a:pt x="75" y="0"/>
                        <a:pt x="75" y="0"/>
                      </a:cubicBezTo>
                      <a:cubicBezTo>
                        <a:pt x="69" y="0"/>
                        <a:pt x="63" y="0"/>
                        <a:pt x="56" y="1"/>
                      </a:cubicBezTo>
                      <a:cubicBezTo>
                        <a:pt x="49" y="1"/>
                        <a:pt x="41" y="3"/>
                        <a:pt x="33" y="5"/>
                      </a:cubicBezTo>
                      <a:cubicBezTo>
                        <a:pt x="30" y="7"/>
                        <a:pt x="27" y="8"/>
                        <a:pt x="23" y="10"/>
                      </a:cubicBezTo>
                      <a:cubicBezTo>
                        <a:pt x="13" y="16"/>
                        <a:pt x="5" y="24"/>
                        <a:pt x="2" y="35"/>
                      </a:cubicBezTo>
                      <a:cubicBezTo>
                        <a:pt x="1" y="38"/>
                        <a:pt x="0" y="41"/>
                        <a:pt x="0" y="44"/>
                      </a:cubicBezTo>
                      <a:cubicBezTo>
                        <a:pt x="0" y="49"/>
                        <a:pt x="0" y="54"/>
                        <a:pt x="0" y="59"/>
                      </a:cubicBezTo>
                      <a:cubicBezTo>
                        <a:pt x="0" y="72"/>
                        <a:pt x="0" y="84"/>
                        <a:pt x="0" y="96"/>
                      </a:cubicBezTo>
                      <a:cubicBezTo>
                        <a:pt x="0" y="109"/>
                        <a:pt x="0" y="121"/>
                        <a:pt x="0" y="133"/>
                      </a:cubicBezTo>
                      <a:cubicBezTo>
                        <a:pt x="0" y="136"/>
                        <a:pt x="0" y="139"/>
                        <a:pt x="0" y="141"/>
                      </a:cubicBezTo>
                      <a:cubicBezTo>
                        <a:pt x="0" y="144"/>
                        <a:pt x="0" y="146"/>
                        <a:pt x="0" y="148"/>
                      </a:cubicBezTo>
                      <a:cubicBezTo>
                        <a:pt x="1" y="143"/>
                        <a:pt x="2" y="138"/>
                        <a:pt x="4" y="134"/>
                      </a:cubicBezTo>
                      <a:cubicBezTo>
                        <a:pt x="5" y="132"/>
                        <a:pt x="6" y="131"/>
                        <a:pt x="7" y="129"/>
                      </a:cubicBezTo>
                      <a:cubicBezTo>
                        <a:pt x="8" y="127"/>
                        <a:pt x="10" y="126"/>
                        <a:pt x="11" y="124"/>
                      </a:cubicBezTo>
                      <a:cubicBezTo>
                        <a:pt x="13" y="123"/>
                        <a:pt x="14" y="121"/>
                        <a:pt x="16" y="120"/>
                      </a:cubicBezTo>
                      <a:cubicBezTo>
                        <a:pt x="22" y="116"/>
                        <a:pt x="28" y="113"/>
                        <a:pt x="34" y="111"/>
                      </a:cubicBezTo>
                      <a:cubicBezTo>
                        <a:pt x="36" y="110"/>
                        <a:pt x="39" y="110"/>
                        <a:pt x="41" y="109"/>
                      </a:cubicBezTo>
                      <a:cubicBezTo>
                        <a:pt x="62" y="103"/>
                        <a:pt x="84" y="105"/>
                        <a:pt x="106" y="105"/>
                      </a:cubicBezTo>
                      <a:cubicBezTo>
                        <a:pt x="107" y="105"/>
                        <a:pt x="109" y="105"/>
                        <a:pt x="111" y="105"/>
                      </a:cubicBezTo>
                      <a:cubicBezTo>
                        <a:pt x="131" y="105"/>
                        <a:pt x="148" y="105"/>
                        <a:pt x="148" y="105"/>
                      </a:cubicBezTo>
                      <a:lnTo>
                        <a:pt x="14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p>
                  <a:pPr algn="ctr"/>
                </a:p>
              </p:txBody>
            </p:sp>
          </p:grpSp>
          <p:grpSp>
            <p:nvGrpSpPr>
              <p:cNvPr id="52" name="组合 51"/>
              <p:cNvGrpSpPr/>
              <p:nvPr/>
            </p:nvGrpSpPr>
            <p:grpSpPr>
              <a:xfrm>
                <a:off x="2456690" y="991563"/>
                <a:ext cx="2181860" cy="906144"/>
                <a:chOff x="2456690" y="991563"/>
                <a:chExt cx="2181860" cy="906144"/>
              </a:xfrm>
            </p:grpSpPr>
            <p:sp>
              <p:nvSpPr>
                <p:cNvPr id="7" name="Freeform: Shape 29"/>
                <p:cNvSpPr/>
                <p:nvPr/>
              </p:nvSpPr>
              <p:spPr bwMode="auto">
                <a:xfrm flipH="1">
                  <a:off x="4413562" y="1670655"/>
                  <a:ext cx="224988" cy="227052"/>
                </a:xfrm>
                <a:custGeom>
                  <a:avLst/>
                  <a:gdLst/>
                  <a:ahLst/>
                  <a:cxnLst>
                    <a:cxn ang="0">
                      <a:pos x="0" y="0"/>
                    </a:cxn>
                    <a:cxn ang="0">
                      <a:pos x="0" y="46"/>
                    </a:cxn>
                    <a:cxn ang="0">
                      <a:pos x="46" y="46"/>
                    </a:cxn>
                    <a:cxn ang="0">
                      <a:pos x="46" y="0"/>
                    </a:cxn>
                    <a:cxn ang="0">
                      <a:pos x="0" y="0"/>
                    </a:cxn>
                    <a:cxn ang="0">
                      <a:pos x="38" y="28"/>
                    </a:cxn>
                    <a:cxn ang="0">
                      <a:pos x="19" y="28"/>
                    </a:cxn>
                    <a:cxn ang="0">
                      <a:pos x="26" y="36"/>
                    </a:cxn>
                    <a:cxn ang="0">
                      <a:pos x="20" y="42"/>
                    </a:cxn>
                    <a:cxn ang="0">
                      <a:pos x="5" y="27"/>
                    </a:cxn>
                    <a:cxn ang="0">
                      <a:pos x="4" y="24"/>
                    </a:cxn>
                    <a:cxn ang="0">
                      <a:pos x="5" y="21"/>
                    </a:cxn>
                    <a:cxn ang="0">
                      <a:pos x="20" y="6"/>
                    </a:cxn>
                    <a:cxn ang="0">
                      <a:pos x="26" y="12"/>
                    </a:cxn>
                    <a:cxn ang="0">
                      <a:pos x="19" y="19"/>
                    </a:cxn>
                    <a:cxn ang="0">
                      <a:pos x="38" y="19"/>
                    </a:cxn>
                    <a:cxn ang="0">
                      <a:pos x="38" y="28"/>
                    </a:cxn>
                  </a:cxnLst>
                  <a:rect l="0" t="0" r="r" b="b"/>
                  <a:pathLst>
                    <a:path w="46" h="46">
                      <a:moveTo>
                        <a:pt x="0" y="0"/>
                      </a:moveTo>
                      <a:cubicBezTo>
                        <a:pt x="0" y="46"/>
                        <a:pt x="0" y="46"/>
                        <a:pt x="0" y="46"/>
                      </a:cubicBezTo>
                      <a:cubicBezTo>
                        <a:pt x="46" y="46"/>
                        <a:pt x="46" y="46"/>
                        <a:pt x="46" y="46"/>
                      </a:cubicBezTo>
                      <a:cubicBezTo>
                        <a:pt x="46" y="0"/>
                        <a:pt x="46" y="0"/>
                        <a:pt x="46" y="0"/>
                      </a:cubicBezTo>
                      <a:lnTo>
                        <a:pt x="0" y="0"/>
                      </a:lnTo>
                      <a:close/>
                      <a:moveTo>
                        <a:pt x="38" y="28"/>
                      </a:moveTo>
                      <a:cubicBezTo>
                        <a:pt x="19" y="28"/>
                        <a:pt x="19" y="28"/>
                        <a:pt x="19" y="28"/>
                      </a:cubicBezTo>
                      <a:cubicBezTo>
                        <a:pt x="21" y="31"/>
                        <a:pt x="24" y="33"/>
                        <a:pt x="26" y="36"/>
                      </a:cubicBezTo>
                      <a:cubicBezTo>
                        <a:pt x="30" y="40"/>
                        <a:pt x="24" y="46"/>
                        <a:pt x="20" y="42"/>
                      </a:cubicBezTo>
                      <a:cubicBezTo>
                        <a:pt x="15" y="37"/>
                        <a:pt x="10" y="32"/>
                        <a:pt x="5" y="27"/>
                      </a:cubicBezTo>
                      <a:cubicBezTo>
                        <a:pt x="4" y="26"/>
                        <a:pt x="4" y="25"/>
                        <a:pt x="4" y="24"/>
                      </a:cubicBezTo>
                      <a:cubicBezTo>
                        <a:pt x="4" y="23"/>
                        <a:pt x="4" y="22"/>
                        <a:pt x="5" y="21"/>
                      </a:cubicBezTo>
                      <a:cubicBezTo>
                        <a:pt x="10" y="16"/>
                        <a:pt x="15" y="11"/>
                        <a:pt x="20" y="6"/>
                      </a:cubicBezTo>
                      <a:cubicBezTo>
                        <a:pt x="24" y="2"/>
                        <a:pt x="30" y="8"/>
                        <a:pt x="26" y="12"/>
                      </a:cubicBezTo>
                      <a:cubicBezTo>
                        <a:pt x="24" y="14"/>
                        <a:pt x="21" y="17"/>
                        <a:pt x="19" y="19"/>
                      </a:cubicBezTo>
                      <a:cubicBezTo>
                        <a:pt x="38" y="19"/>
                        <a:pt x="38" y="19"/>
                        <a:pt x="38" y="19"/>
                      </a:cubicBezTo>
                      <a:cubicBezTo>
                        <a:pt x="44" y="19"/>
                        <a:pt x="44" y="28"/>
                        <a:pt x="38" y="28"/>
                      </a:cubicBezTo>
                      <a:close/>
                    </a:path>
                  </a:pathLst>
                </a:custGeom>
                <a:solidFill>
                  <a:srgbClr val="FFFFFF"/>
                </a:solidFill>
                <a:ln w="9525">
                  <a:noFill/>
                  <a:round/>
                </a:ln>
              </p:spPr>
              <p:txBody>
                <a:bodyPr anchor="ctr"/>
                <a:p>
                  <a:pPr algn="ctr"/>
                </a:p>
              </p:txBody>
            </p:sp>
            <p:sp>
              <p:nvSpPr>
                <p:cNvPr id="8" name="TextBox 30"/>
                <p:cNvSpPr txBox="1"/>
                <p:nvPr/>
              </p:nvSpPr>
              <p:spPr>
                <a:xfrm>
                  <a:off x="2456690" y="991563"/>
                  <a:ext cx="309219" cy="253915"/>
                </a:xfrm>
                <a:prstGeom prst="rect">
                  <a:avLst/>
                </a:prstGeom>
                <a:noFill/>
              </p:spPr>
              <p:txBody>
                <a:bodyPr wrap="none">
                  <a:noAutofit/>
                </a:bodyPr>
                <a:p>
                  <a:pPr algn="ctr"/>
                  <a:r>
                    <a:rPr lang="ar-SA" sz="2100" b="1">
                      <a:solidFill>
                        <a:schemeClr val="tx1"/>
                      </a:solidFill>
                    </a:rPr>
                    <a:t>0</a:t>
                  </a:r>
                  <a:r>
                    <a:rPr lang="en-US" altLang="ar-SA" sz="2100" b="1">
                      <a:solidFill>
                        <a:schemeClr val="tx1"/>
                      </a:solidFill>
                    </a:rPr>
                    <a:t>3</a:t>
                  </a:r>
                  <a:endParaRPr lang="en-US" altLang="ar-SA" sz="2100" b="1">
                    <a:solidFill>
                      <a:schemeClr val="tx1"/>
                    </a:solidFill>
                  </a:endParaRPr>
                </a:p>
              </p:txBody>
            </p:sp>
            <p:sp>
              <p:nvSpPr>
                <p:cNvPr id="31" name="TextBox 70"/>
                <p:cNvSpPr txBox="1"/>
                <p:nvPr/>
              </p:nvSpPr>
              <p:spPr bwMode="auto">
                <a:xfrm>
                  <a:off x="2941856" y="1359352"/>
                  <a:ext cx="1471706" cy="307316"/>
                </a:xfrm>
                <a:prstGeom prst="rect">
                  <a:avLst/>
                </a:prstGeom>
                <a:noFill/>
              </p:spPr>
              <p:txBody>
                <a:bodyPr wrap="none" lIns="216000" tIns="0" rIns="0" bIns="0" anchor="ctr" anchorCtr="0">
                  <a:normAutofit/>
                </a:bodyPr>
                <a:p>
                  <a:pPr algn="l" latinLnBrk="0"/>
                  <a:r>
                    <a:rPr lang="zh-CN" altLang="en-US" sz="1400" dirty="0">
                      <a:solidFill>
                        <a:schemeClr val="tx1"/>
                      </a:solidFill>
                      <a:effectLst/>
                    </a:rPr>
                    <a:t>发射构成的形式</a:t>
                  </a:r>
                  <a:endParaRPr lang="zh-CN" altLang="en-US" sz="1400" dirty="0">
                    <a:solidFill>
                      <a:schemeClr val="tx1"/>
                    </a:solidFill>
                    <a:effectLst/>
                  </a:endParaRPr>
                </a:p>
              </p:txBody>
            </p:sp>
          </p:grpSp>
        </p:grpSp>
        <p:sp>
          <p:nvSpPr>
            <p:cNvPr id="6" name="Freeform: Shape 28"/>
            <p:cNvSpPr/>
            <p:nvPr/>
          </p:nvSpPr>
          <p:spPr bwMode="auto">
            <a:xfrm>
              <a:off x="2211160" y="1493195"/>
              <a:ext cx="2536787" cy="528358"/>
            </a:xfrm>
            <a:custGeom>
              <a:avLst/>
              <a:gdLst/>
              <a:ahLst/>
              <a:cxnLst>
                <a:cxn ang="0">
                  <a:pos x="517" y="87"/>
                </a:cxn>
                <a:cxn ang="0">
                  <a:pos x="113" y="87"/>
                </a:cxn>
                <a:cxn ang="0">
                  <a:pos x="109" y="87"/>
                </a:cxn>
                <a:cxn ang="0">
                  <a:pos x="85" y="88"/>
                </a:cxn>
                <a:cxn ang="0">
                  <a:pos x="65" y="87"/>
                </a:cxn>
                <a:cxn ang="0">
                  <a:pos x="59" y="87"/>
                </a:cxn>
                <a:cxn ang="0">
                  <a:pos x="55" y="87"/>
                </a:cxn>
                <a:cxn ang="0">
                  <a:pos x="48" y="86"/>
                </a:cxn>
                <a:cxn ang="0">
                  <a:pos x="20" y="77"/>
                </a:cxn>
                <a:cxn ang="0">
                  <a:pos x="5" y="58"/>
                </a:cxn>
                <a:cxn ang="0">
                  <a:pos x="6" y="36"/>
                </a:cxn>
                <a:cxn ang="0">
                  <a:pos x="18" y="19"/>
                </a:cxn>
                <a:cxn ang="0">
                  <a:pos x="22" y="16"/>
                </a:cxn>
                <a:cxn ang="0">
                  <a:pos x="28" y="13"/>
                </a:cxn>
                <a:cxn ang="0">
                  <a:pos x="41" y="8"/>
                </a:cxn>
                <a:cxn ang="0">
                  <a:pos x="69" y="4"/>
                </a:cxn>
                <a:cxn ang="0">
                  <a:pos x="97" y="3"/>
                </a:cxn>
                <a:cxn ang="0">
                  <a:pos x="147" y="4"/>
                </a:cxn>
                <a:cxn ang="0">
                  <a:pos x="147" y="1"/>
                </a:cxn>
                <a:cxn ang="0">
                  <a:pos x="90" y="0"/>
                </a:cxn>
                <a:cxn ang="0">
                  <a:pos x="62" y="1"/>
                </a:cxn>
                <a:cxn ang="0">
                  <a:pos x="34" y="7"/>
                </a:cxn>
                <a:cxn ang="0">
                  <a:pos x="22" y="13"/>
                </a:cxn>
                <a:cxn ang="0">
                  <a:pos x="13" y="20"/>
                </a:cxn>
                <a:cxn ang="0">
                  <a:pos x="2" y="38"/>
                </a:cxn>
                <a:cxn ang="0">
                  <a:pos x="3" y="61"/>
                </a:cxn>
                <a:cxn ang="0">
                  <a:pos x="20" y="81"/>
                </a:cxn>
                <a:cxn ang="0">
                  <a:pos x="49" y="90"/>
                </a:cxn>
                <a:cxn ang="0">
                  <a:pos x="52" y="90"/>
                </a:cxn>
                <a:cxn ang="0">
                  <a:pos x="56" y="90"/>
                </a:cxn>
                <a:cxn ang="0">
                  <a:pos x="61" y="91"/>
                </a:cxn>
                <a:cxn ang="0">
                  <a:pos x="66" y="91"/>
                </a:cxn>
                <a:cxn ang="0">
                  <a:pos x="70" y="91"/>
                </a:cxn>
                <a:cxn ang="0">
                  <a:pos x="73" y="91"/>
                </a:cxn>
                <a:cxn ang="0">
                  <a:pos x="77" y="91"/>
                </a:cxn>
                <a:cxn ang="0">
                  <a:pos x="108" y="91"/>
                </a:cxn>
                <a:cxn ang="0">
                  <a:pos x="112" y="91"/>
                </a:cxn>
                <a:cxn ang="0">
                  <a:pos x="517" y="91"/>
                </a:cxn>
                <a:cxn ang="0">
                  <a:pos x="517" y="87"/>
                </a:cxn>
              </a:cxnLst>
              <a:rect l="0" t="0" r="r" b="b"/>
              <a:pathLst>
                <a:path w="517" h="91">
                  <a:moveTo>
                    <a:pt x="517" y="87"/>
                  </a:moveTo>
                  <a:cubicBezTo>
                    <a:pt x="312" y="87"/>
                    <a:pt x="113" y="87"/>
                    <a:pt x="113" y="87"/>
                  </a:cubicBezTo>
                  <a:cubicBezTo>
                    <a:pt x="112" y="87"/>
                    <a:pt x="111" y="87"/>
                    <a:pt x="109" y="87"/>
                  </a:cubicBezTo>
                  <a:cubicBezTo>
                    <a:pt x="101" y="87"/>
                    <a:pt x="93" y="87"/>
                    <a:pt x="85" y="88"/>
                  </a:cubicBezTo>
                  <a:cubicBezTo>
                    <a:pt x="78" y="88"/>
                    <a:pt x="72" y="88"/>
                    <a:pt x="65" y="87"/>
                  </a:cubicBezTo>
                  <a:cubicBezTo>
                    <a:pt x="63" y="87"/>
                    <a:pt x="61" y="87"/>
                    <a:pt x="59" y="87"/>
                  </a:cubicBezTo>
                  <a:cubicBezTo>
                    <a:pt x="58" y="87"/>
                    <a:pt x="56" y="87"/>
                    <a:pt x="55" y="87"/>
                  </a:cubicBezTo>
                  <a:cubicBezTo>
                    <a:pt x="52" y="87"/>
                    <a:pt x="50" y="87"/>
                    <a:pt x="48" y="86"/>
                  </a:cubicBezTo>
                  <a:cubicBezTo>
                    <a:pt x="38" y="85"/>
                    <a:pt x="28" y="82"/>
                    <a:pt x="20" y="77"/>
                  </a:cubicBezTo>
                  <a:cubicBezTo>
                    <a:pt x="13" y="72"/>
                    <a:pt x="8" y="66"/>
                    <a:pt x="5" y="58"/>
                  </a:cubicBezTo>
                  <a:cubicBezTo>
                    <a:pt x="3" y="51"/>
                    <a:pt x="3" y="43"/>
                    <a:pt x="6" y="36"/>
                  </a:cubicBezTo>
                  <a:cubicBezTo>
                    <a:pt x="8" y="29"/>
                    <a:pt x="13" y="24"/>
                    <a:pt x="18" y="19"/>
                  </a:cubicBezTo>
                  <a:cubicBezTo>
                    <a:pt x="19" y="18"/>
                    <a:pt x="21" y="17"/>
                    <a:pt x="22" y="16"/>
                  </a:cubicBezTo>
                  <a:cubicBezTo>
                    <a:pt x="24" y="15"/>
                    <a:pt x="26" y="14"/>
                    <a:pt x="28" y="13"/>
                  </a:cubicBezTo>
                  <a:cubicBezTo>
                    <a:pt x="32" y="11"/>
                    <a:pt x="36" y="9"/>
                    <a:pt x="41" y="8"/>
                  </a:cubicBezTo>
                  <a:cubicBezTo>
                    <a:pt x="50" y="5"/>
                    <a:pt x="59" y="4"/>
                    <a:pt x="69" y="4"/>
                  </a:cubicBezTo>
                  <a:cubicBezTo>
                    <a:pt x="78" y="3"/>
                    <a:pt x="88" y="3"/>
                    <a:pt x="97" y="3"/>
                  </a:cubicBezTo>
                  <a:cubicBezTo>
                    <a:pt x="114" y="3"/>
                    <a:pt x="131" y="3"/>
                    <a:pt x="147" y="4"/>
                  </a:cubicBezTo>
                  <a:cubicBezTo>
                    <a:pt x="149" y="4"/>
                    <a:pt x="149" y="1"/>
                    <a:pt x="147" y="1"/>
                  </a:cubicBezTo>
                  <a:cubicBezTo>
                    <a:pt x="128" y="0"/>
                    <a:pt x="109" y="0"/>
                    <a:pt x="90" y="0"/>
                  </a:cubicBezTo>
                  <a:cubicBezTo>
                    <a:pt x="81" y="0"/>
                    <a:pt x="71" y="0"/>
                    <a:pt x="62" y="1"/>
                  </a:cubicBezTo>
                  <a:cubicBezTo>
                    <a:pt x="52" y="2"/>
                    <a:pt x="43" y="3"/>
                    <a:pt x="34" y="7"/>
                  </a:cubicBezTo>
                  <a:cubicBezTo>
                    <a:pt x="30" y="8"/>
                    <a:pt x="25" y="10"/>
                    <a:pt x="22" y="13"/>
                  </a:cubicBezTo>
                  <a:cubicBezTo>
                    <a:pt x="18" y="15"/>
                    <a:pt x="15" y="17"/>
                    <a:pt x="13" y="20"/>
                  </a:cubicBezTo>
                  <a:cubicBezTo>
                    <a:pt x="7" y="25"/>
                    <a:pt x="3" y="31"/>
                    <a:pt x="2" y="38"/>
                  </a:cubicBezTo>
                  <a:cubicBezTo>
                    <a:pt x="0" y="46"/>
                    <a:pt x="0" y="54"/>
                    <a:pt x="3" y="61"/>
                  </a:cubicBezTo>
                  <a:cubicBezTo>
                    <a:pt x="6" y="69"/>
                    <a:pt x="12" y="76"/>
                    <a:pt x="20" y="81"/>
                  </a:cubicBezTo>
                  <a:cubicBezTo>
                    <a:pt x="28" y="86"/>
                    <a:pt x="38" y="89"/>
                    <a:pt x="49" y="90"/>
                  </a:cubicBezTo>
                  <a:cubicBezTo>
                    <a:pt x="50" y="90"/>
                    <a:pt x="51" y="90"/>
                    <a:pt x="52" y="90"/>
                  </a:cubicBezTo>
                  <a:cubicBezTo>
                    <a:pt x="54" y="90"/>
                    <a:pt x="55" y="90"/>
                    <a:pt x="56" y="90"/>
                  </a:cubicBezTo>
                  <a:cubicBezTo>
                    <a:pt x="58" y="91"/>
                    <a:pt x="60" y="91"/>
                    <a:pt x="61" y="91"/>
                  </a:cubicBezTo>
                  <a:cubicBezTo>
                    <a:pt x="63" y="91"/>
                    <a:pt x="64" y="91"/>
                    <a:pt x="66" y="91"/>
                  </a:cubicBezTo>
                  <a:cubicBezTo>
                    <a:pt x="67" y="91"/>
                    <a:pt x="68" y="91"/>
                    <a:pt x="70" y="91"/>
                  </a:cubicBezTo>
                  <a:cubicBezTo>
                    <a:pt x="71" y="91"/>
                    <a:pt x="72" y="91"/>
                    <a:pt x="73" y="91"/>
                  </a:cubicBezTo>
                  <a:cubicBezTo>
                    <a:pt x="74" y="91"/>
                    <a:pt x="75" y="91"/>
                    <a:pt x="77" y="91"/>
                  </a:cubicBezTo>
                  <a:cubicBezTo>
                    <a:pt x="87" y="91"/>
                    <a:pt x="98" y="91"/>
                    <a:pt x="108" y="91"/>
                  </a:cubicBezTo>
                  <a:cubicBezTo>
                    <a:pt x="110" y="91"/>
                    <a:pt x="111" y="91"/>
                    <a:pt x="112" y="91"/>
                  </a:cubicBezTo>
                  <a:cubicBezTo>
                    <a:pt x="112" y="91"/>
                    <a:pt x="311" y="91"/>
                    <a:pt x="517" y="91"/>
                  </a:cubicBezTo>
                  <a:lnTo>
                    <a:pt x="517" y="87"/>
                  </a:lnTo>
                  <a:close/>
                </a:path>
              </a:pathLst>
            </a:custGeom>
            <a:solidFill>
              <a:schemeClr val="bg1"/>
            </a:solidFill>
            <a:ln w="9525">
              <a:noFill/>
              <a:round/>
            </a:ln>
          </p:spPr>
          <p:txBody>
            <a:bodyPr anchor="ctr"/>
            <a:p>
              <a:pPr algn="ctr"/>
            </a:p>
          </p:txBody>
        </p:sp>
      </p:grpSp>
      <p:sp>
        <p:nvSpPr>
          <p:cNvPr id="100" name="文本框 99"/>
          <p:cNvSpPr txBox="1"/>
          <p:nvPr/>
        </p:nvSpPr>
        <p:spPr>
          <a:xfrm>
            <a:off x="3820795" y="458787"/>
            <a:ext cx="5080000" cy="1599565"/>
          </a:xfrm>
          <a:prstGeom prst="rect">
            <a:avLst/>
          </a:prstGeom>
          <a:noFill/>
          <a:ln w="9525">
            <a:noFill/>
          </a:ln>
        </p:spPr>
        <p:txBody>
          <a:bodyPr>
            <a:spAutoFit/>
          </a:bodyPr>
          <a:p>
            <a:pPr marL="0" indent="355600" eaLnBrk="1" latinLnBrk="0" hangingPunct="1">
              <a:extLst>
                <a:ext uri="{35155182-B16C-46BC-9424-99874614C6A1}">
                  <wpsdc:indentchars xmlns:wpsdc="http://www.wps.cn/officeDocument/2017/drawingmlCustomData" val="200" checksum="3837665281"/>
                </a:ext>
              </a:extLst>
            </a:pPr>
            <a:r>
              <a:rPr sz="1400" b="0" dirty="0" smtClean="0">
                <a:solidFill>
                  <a:schemeClr val="accent3">
                    <a:lumMod val="25000"/>
                  </a:schemeClr>
                </a:solidFill>
                <a:latin typeface="微软雅黑" panose="020B0503020204020204" pitchFamily="34" charset="-122"/>
                <a:ea typeface="微软雅黑" panose="020B0503020204020204" pitchFamily="34" charset="-122"/>
              </a:rPr>
              <a:t>发射构成的形式有离心式、向心式、同心式和多心式。</a:t>
            </a:r>
            <a:r>
              <a:rPr sz="1200" b="0" dirty="0" smtClean="0">
                <a:solidFill>
                  <a:schemeClr val="accent3">
                    <a:lumMod val="25000"/>
                  </a:schemeClr>
                </a:solidFill>
                <a:latin typeface="微软雅黑" panose="020B0503020204020204" pitchFamily="34" charset="-122"/>
                <a:ea typeface="微软雅黑" panose="020B0503020204020204" pitchFamily="34" charset="-122"/>
              </a:rPr>
              <a:t>                 </a:t>
            </a:r>
            <a:endParaRPr sz="1200" b="0" dirty="0" smtClean="0">
              <a:solidFill>
                <a:schemeClr val="accent3">
                  <a:lumMod val="25000"/>
                </a:schemeClr>
              </a:solidFill>
              <a:latin typeface="微软雅黑" panose="020B0503020204020204" pitchFamily="34" charset="-122"/>
              <a:ea typeface="微软雅黑" panose="020B0503020204020204" pitchFamily="34" charset="-122"/>
            </a:endParaRPr>
          </a:p>
          <a:p>
            <a:pPr marL="0" indent="304800" eaLnBrk="1" latinLnBrk="0" hangingPunct="1">
              <a:extLst>
                <a:ext uri="{35155182-B16C-46BC-9424-99874614C6A1}">
                  <wpsdc:indentchars xmlns:wpsdc="http://www.wps.cn/officeDocument/2017/drawingmlCustomData" val="200" checksum="1077528236"/>
                </a:ext>
              </a:extLst>
            </a:pPr>
            <a:endParaRPr sz="1200" b="0" dirty="0" smtClean="0">
              <a:solidFill>
                <a:schemeClr val="accent3">
                  <a:lumMod val="25000"/>
                </a:schemeClr>
              </a:solidFill>
              <a:latin typeface="微软雅黑" panose="020B0503020204020204" pitchFamily="34" charset="-122"/>
              <a:ea typeface="微软雅黑" panose="020B0503020204020204" pitchFamily="34" charset="-122"/>
            </a:endParaRPr>
          </a:p>
          <a:p>
            <a:pPr marL="0" indent="304800" eaLnBrk="1" latinLnBrk="0" hangingPunct="1">
              <a:extLst>
                <a:ext uri="{35155182-B16C-46BC-9424-99874614C6A1}">
                  <wpsdc:indentchars xmlns:wpsdc="http://www.wps.cn/officeDocument/2017/drawingmlCustomData" val="200" checksum="1077528236"/>
                </a:ext>
              </a:extLst>
            </a:pPr>
            <a:r>
              <a:rPr sz="1200" b="0" dirty="0" smtClean="0">
                <a:solidFill>
                  <a:schemeClr val="accent3">
                    <a:lumMod val="25000"/>
                  </a:schemeClr>
                </a:solidFill>
                <a:latin typeface="微软雅黑" panose="020B0503020204020204" pitchFamily="34" charset="-122"/>
                <a:ea typeface="微软雅黑" panose="020B0503020204020204" pitchFamily="34" charset="-122"/>
              </a:rPr>
              <a:t>向心式：向心式是与离心式方向相反的发射形式，是指基本形由四周向中心归拢，形成发射点在画面外的效果，使画面产生了变幻莫测的、发射式的视觉效果，空间感极强。</a:t>
            </a:r>
            <a:r>
              <a:rPr lang="zh-CN" sz="1200" b="0" dirty="0" smtClean="0">
                <a:solidFill>
                  <a:schemeClr val="accent3">
                    <a:lumMod val="25000"/>
                  </a:schemeClr>
                </a:solidFill>
                <a:latin typeface="微软雅黑" panose="020B0503020204020204" pitchFamily="34" charset="-122"/>
                <a:ea typeface="微软雅黑" panose="020B0503020204020204" pitchFamily="34" charset="-122"/>
              </a:rPr>
              <a:t>如下图。</a:t>
            </a:r>
            <a:r>
              <a:rPr sz="1200" b="0" dirty="0" smtClean="0">
                <a:solidFill>
                  <a:schemeClr val="accent3">
                    <a:lumMod val="25000"/>
                  </a:schemeClr>
                </a:solidFill>
                <a:latin typeface="微软雅黑" panose="020B0503020204020204" pitchFamily="34" charset="-122"/>
                <a:ea typeface="微软雅黑" panose="020B0503020204020204" pitchFamily="34" charset="-122"/>
              </a:rPr>
              <a:t>         </a:t>
            </a:r>
            <a:endParaRPr lang="zh-CN" altLang="en-US"/>
          </a:p>
        </p:txBody>
      </p:sp>
      <p:sp>
        <p:nvSpPr>
          <p:cNvPr id="19" name="文本框 18"/>
          <p:cNvSpPr txBox="1"/>
          <p:nvPr/>
        </p:nvSpPr>
        <p:spPr>
          <a:xfrm>
            <a:off x="262890" y="1448435"/>
            <a:ext cx="3161030" cy="553720"/>
          </a:xfrm>
          <a:prstGeom prst="rect">
            <a:avLst/>
          </a:prstGeom>
          <a:noFill/>
        </p:spPr>
        <p:txBody>
          <a:bodyPr wrap="square" lIns="0" tIns="0" rIns="0" bIns="0" rtlCol="0">
            <a:spAutoFit/>
          </a:bodyPr>
          <a:p>
            <a:pPr algn="l"/>
            <a:r>
              <a:rPr sz="1200" dirty="0" smtClean="0">
                <a:solidFill>
                  <a:schemeClr val="accent3">
                    <a:lumMod val="25000"/>
                  </a:schemeClr>
                </a:solidFill>
                <a:latin typeface="微软雅黑" panose="020B0503020204020204" pitchFamily="34" charset="-122"/>
                <a:ea typeface="微软雅黑" panose="020B0503020204020204" pitchFamily="34" charset="-122"/>
                <a:sym typeface="+mn-ea"/>
              </a:rPr>
              <a:t>离心式：离心式是指基本形由中心向外扩散，发射点一般在画面的中心，有向外运动的感觉，它是运用较多的一种发射形式。</a:t>
            </a:r>
            <a:r>
              <a:rPr lang="zh-CN" sz="1200" dirty="0" smtClean="0">
                <a:solidFill>
                  <a:schemeClr val="accent3">
                    <a:lumMod val="25000"/>
                  </a:schemeClr>
                </a:solidFill>
                <a:latin typeface="微软雅黑" panose="020B0503020204020204" pitchFamily="34" charset="-122"/>
                <a:ea typeface="微软雅黑" panose="020B0503020204020204" pitchFamily="34" charset="-122"/>
                <a:sym typeface="+mn-ea"/>
              </a:rPr>
              <a:t>如下图。</a:t>
            </a:r>
            <a:endParaRPr lang="zh-CN" sz="1200" b="1" dirty="0" smtClean="0">
              <a:solidFill>
                <a:schemeClr val="accent3">
                  <a:lumMod val="25000"/>
                </a:schemeClr>
              </a:solidFill>
              <a:latin typeface="微软雅黑" panose="020B0503020204020204" pitchFamily="34" charset="-122"/>
              <a:ea typeface="微软雅黑" panose="020B0503020204020204" pitchFamily="34" charset="-122"/>
              <a:sym typeface="+mn-ea"/>
            </a:endParaRPr>
          </a:p>
        </p:txBody>
      </p:sp>
      <p:pic>
        <p:nvPicPr>
          <p:cNvPr id="20" name="图片 19" descr="图3-29"/>
          <p:cNvPicPr>
            <a:picLocks noChangeAspect="1"/>
          </p:cNvPicPr>
          <p:nvPr/>
        </p:nvPicPr>
        <p:blipFill>
          <a:blip r:embed="rId3"/>
          <a:stretch>
            <a:fillRect/>
          </a:stretch>
        </p:blipFill>
        <p:spPr>
          <a:xfrm>
            <a:off x="561975" y="2180590"/>
            <a:ext cx="2544445" cy="2459355"/>
          </a:xfrm>
          <a:prstGeom prst="rect">
            <a:avLst/>
          </a:prstGeom>
        </p:spPr>
      </p:pic>
      <p:pic>
        <p:nvPicPr>
          <p:cNvPr id="21" name="图片 20" descr="图3-30"/>
          <p:cNvPicPr>
            <a:picLocks noChangeAspect="1"/>
          </p:cNvPicPr>
          <p:nvPr/>
        </p:nvPicPr>
        <p:blipFill>
          <a:blip r:embed="rId4"/>
          <a:stretch>
            <a:fillRect/>
          </a:stretch>
        </p:blipFill>
        <p:spPr>
          <a:xfrm>
            <a:off x="5353685" y="2077720"/>
            <a:ext cx="2618105" cy="26644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500"/>
                                        <p:tgtEl>
                                          <p:spTgt spid="54"/>
                                        </p:tgtEl>
                                      </p:cBhvr>
                                    </p:animEffect>
                                    <p:anim calcmode="lin" valueType="num">
                                      <p:cBhvr>
                                        <p:cTn id="8" dur="1500" fill="hold"/>
                                        <p:tgtEl>
                                          <p:spTgt spid="54"/>
                                        </p:tgtEl>
                                        <p:attrNameLst>
                                          <p:attrName>ppt_w</p:attrName>
                                        </p:attrNameLst>
                                      </p:cBhvr>
                                      <p:tavLst>
                                        <p:tav tm="0" fmla="#ppt_w*sin(2.5*pi*$)">
                                          <p:val>
                                            <p:fltVal val="0"/>
                                          </p:val>
                                        </p:tav>
                                        <p:tav tm="100000">
                                          <p:val>
                                            <p:fltVal val="1"/>
                                          </p:val>
                                        </p:tav>
                                      </p:tavLst>
                                    </p:anim>
                                    <p:anim calcmode="lin" valueType="num">
                                      <p:cBhvr>
                                        <p:cTn id="9" dur="15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4535" y="206375"/>
            <a:ext cx="7404100" cy="2306955"/>
          </a:xfrm>
          <a:prstGeom prst="rect">
            <a:avLst/>
          </a:prstGeom>
          <a:noFill/>
          <a:ln w="9525">
            <a:noFill/>
          </a:ln>
        </p:spPr>
        <p:txBody>
          <a:bodyPr wrap="square">
            <a:spAutoFit/>
          </a:bodyPr>
          <a:p>
            <a:pPr marL="0" indent="304800" eaLnBrk="1" latinLnBrk="0" hangingPunct="1">
              <a:lnSpc>
                <a:spcPct val="150000"/>
              </a:lnSpc>
              <a:extLst>
                <a:ext uri="{35155182-B16C-46BC-9424-99874614C6A1}">
                  <wpsdc:indentchars xmlns:wpsdc="http://www.wps.cn/officeDocument/2017/drawingmlCustomData" val="200" checksum="1077528236"/>
                </a:ext>
              </a:extLst>
            </a:pPr>
            <a:r>
              <a:rPr sz="1200" b="0" dirty="0" smtClean="0">
                <a:solidFill>
                  <a:schemeClr val="accent3">
                    <a:lumMod val="25000"/>
                  </a:schemeClr>
                </a:solidFill>
                <a:latin typeface="微软雅黑" panose="020B0503020204020204" pitchFamily="34" charset="-122"/>
                <a:ea typeface="微软雅黑" panose="020B0503020204020204" pitchFamily="34" charset="-122"/>
              </a:rPr>
              <a:t>同心式：同心式是指基本形层层环绕一个中心，每层基本形的数量不断增加，形成实际上是扩大的结构与扩散的形式。同心式发射又分为以下四种形式。</a:t>
            </a:r>
            <a:endParaRPr sz="1200" b="0" dirty="0" smtClean="0">
              <a:solidFill>
                <a:schemeClr val="accent3">
                  <a:lumMod val="25000"/>
                </a:schemeClr>
              </a:solidFill>
              <a:latin typeface="微软雅黑" panose="020B0503020204020204" pitchFamily="34" charset="-122"/>
              <a:ea typeface="微软雅黑" panose="020B0503020204020204" pitchFamily="34" charset="-122"/>
            </a:endParaRPr>
          </a:p>
          <a:p>
            <a:pPr marL="0" indent="304800" eaLnBrk="1" latinLnBrk="0" hangingPunct="1">
              <a:lnSpc>
                <a:spcPct val="150000"/>
              </a:lnSpc>
              <a:extLst>
                <a:ext uri="{35155182-B16C-46BC-9424-99874614C6A1}">
                  <wpsdc:indentchars xmlns:wpsdc="http://www.wps.cn/officeDocument/2017/drawingmlCustomData" val="200" checksum="1077528236"/>
                </a:ext>
              </a:extLst>
            </a:pPr>
            <a:r>
              <a:rPr sz="1200" b="0" dirty="0" smtClean="0">
                <a:solidFill>
                  <a:schemeClr val="accent3">
                    <a:lumMod val="25000"/>
                  </a:schemeClr>
                </a:solidFill>
                <a:latin typeface="微软雅黑" panose="020B0503020204020204" pitchFamily="34" charset="-122"/>
                <a:ea typeface="微软雅黑" panose="020B0503020204020204" pitchFamily="34" charset="-122"/>
              </a:rPr>
              <a:t>a.多元中心式：是指不同中心的弧线连成一体，形成弯折式的同心。    </a:t>
            </a:r>
            <a:endParaRPr sz="1200" b="0" dirty="0" smtClean="0">
              <a:solidFill>
                <a:schemeClr val="accent3">
                  <a:lumMod val="25000"/>
                </a:schemeClr>
              </a:solidFill>
              <a:latin typeface="微软雅黑" panose="020B0503020204020204" pitchFamily="34" charset="-122"/>
              <a:ea typeface="微软雅黑" panose="020B0503020204020204" pitchFamily="34" charset="-122"/>
            </a:endParaRPr>
          </a:p>
          <a:p>
            <a:pPr marL="0" indent="304800" eaLnBrk="1" latinLnBrk="0" hangingPunct="1">
              <a:lnSpc>
                <a:spcPct val="150000"/>
              </a:lnSpc>
              <a:extLst>
                <a:ext uri="{35155182-B16C-46BC-9424-99874614C6A1}">
                  <wpsdc:indentchars xmlns:wpsdc="http://www.wps.cn/officeDocument/2017/drawingmlCustomData" val="200" checksum="1077528236"/>
                </a:ext>
              </a:extLst>
            </a:pPr>
            <a:r>
              <a:rPr lang="en-US" sz="1200" b="0" dirty="0" smtClean="0">
                <a:solidFill>
                  <a:schemeClr val="accent3">
                    <a:lumMod val="25000"/>
                  </a:schemeClr>
                </a:solidFill>
                <a:latin typeface="微软雅黑" panose="020B0503020204020204" pitchFamily="34" charset="-122"/>
                <a:ea typeface="微软雅黑" panose="020B0503020204020204" pitchFamily="34" charset="-122"/>
              </a:rPr>
              <a:t>b.</a:t>
            </a:r>
            <a:r>
              <a:rPr sz="1200" b="0" dirty="0" smtClean="0">
                <a:solidFill>
                  <a:schemeClr val="accent3">
                    <a:lumMod val="25000"/>
                  </a:schemeClr>
                </a:solidFill>
                <a:latin typeface="微软雅黑" panose="020B0503020204020204" pitchFamily="34" charset="-122"/>
                <a:ea typeface="微软雅黑" panose="020B0503020204020204" pitchFamily="34" charset="-122"/>
              </a:rPr>
              <a:t>旋转同心式：是指同心的元素线不断旋转和扩大，其他多边形式的不规则形也可逐层旋转，获得多种特殊效果</a:t>
            </a:r>
            <a:r>
              <a:rPr lang="zh-CN" sz="1200" b="0" dirty="0" smtClean="0">
                <a:solidFill>
                  <a:schemeClr val="accent3">
                    <a:lumMod val="25000"/>
                  </a:schemeClr>
                </a:solidFill>
                <a:latin typeface="微软雅黑" panose="020B0503020204020204" pitchFamily="34" charset="-122"/>
                <a:ea typeface="微软雅黑" panose="020B0503020204020204" pitchFamily="34" charset="-122"/>
              </a:rPr>
              <a:t>。</a:t>
            </a:r>
            <a:endParaRPr lang="en-US" sz="1200" b="0" dirty="0" smtClean="0">
              <a:solidFill>
                <a:schemeClr val="accent3">
                  <a:lumMod val="25000"/>
                </a:schemeClr>
              </a:solidFill>
              <a:latin typeface="微软雅黑" panose="020B0503020204020204" pitchFamily="34" charset="-122"/>
              <a:ea typeface="微软雅黑" panose="020B0503020204020204" pitchFamily="34" charset="-122"/>
            </a:endParaRPr>
          </a:p>
          <a:p>
            <a:pPr marL="0" indent="304800" eaLnBrk="1" latinLnBrk="0" hangingPunct="1">
              <a:lnSpc>
                <a:spcPct val="150000"/>
              </a:lnSpc>
              <a:extLst>
                <a:ext uri="{35155182-B16C-46BC-9424-99874614C6A1}">
                  <wpsdc:indentchars xmlns:wpsdc="http://www.wps.cn/officeDocument/2017/drawingmlCustomData" val="200" checksum="1077528236"/>
                </a:ext>
              </a:extLst>
            </a:pPr>
            <a:r>
              <a:rPr lang="en-US" sz="1200" b="0" dirty="0" smtClean="0">
                <a:solidFill>
                  <a:schemeClr val="accent3">
                    <a:lumMod val="25000"/>
                  </a:schemeClr>
                </a:solidFill>
                <a:latin typeface="微软雅黑" panose="020B0503020204020204" pitchFamily="34" charset="-122"/>
                <a:ea typeface="微软雅黑" panose="020B0503020204020204" pitchFamily="34" charset="-122"/>
              </a:rPr>
              <a:t>c.</a:t>
            </a:r>
            <a:r>
              <a:rPr sz="1200" b="0" dirty="0" smtClean="0">
                <a:solidFill>
                  <a:schemeClr val="accent3">
                    <a:lumMod val="25000"/>
                  </a:schemeClr>
                </a:solidFill>
                <a:latin typeface="微软雅黑" panose="020B0503020204020204" pitchFamily="34" charset="-122"/>
                <a:ea typeface="微软雅黑" panose="020B0503020204020204" pitchFamily="34" charset="-122"/>
              </a:rPr>
              <a:t>离心同心式：是指同心式的元素线中每层再加离心式的发射。  </a:t>
            </a:r>
            <a:endParaRPr sz="1200" b="0" dirty="0" smtClean="0">
              <a:solidFill>
                <a:schemeClr val="accent3">
                  <a:lumMod val="25000"/>
                </a:schemeClr>
              </a:solidFill>
              <a:latin typeface="微软雅黑" panose="020B0503020204020204" pitchFamily="34" charset="-122"/>
              <a:ea typeface="微软雅黑" panose="020B0503020204020204" pitchFamily="34" charset="-122"/>
            </a:endParaRPr>
          </a:p>
          <a:p>
            <a:pPr marL="0" indent="304800" eaLnBrk="1" latinLnBrk="0" hangingPunct="1">
              <a:lnSpc>
                <a:spcPct val="150000"/>
              </a:lnSpc>
              <a:extLst>
                <a:ext uri="{35155182-B16C-46BC-9424-99874614C6A1}">
                  <wpsdc:indentchars xmlns:wpsdc="http://www.wps.cn/officeDocument/2017/drawingmlCustomData" val="200" checksum="1077528236"/>
                </a:ext>
              </a:extLst>
            </a:pPr>
            <a:r>
              <a:rPr lang="en-US" sz="1200" b="0" dirty="0" smtClean="0">
                <a:solidFill>
                  <a:schemeClr val="accent3">
                    <a:lumMod val="25000"/>
                  </a:schemeClr>
                </a:solidFill>
                <a:latin typeface="微软雅黑" panose="020B0503020204020204" pitchFamily="34" charset="-122"/>
                <a:ea typeface="微软雅黑" panose="020B0503020204020204" pitchFamily="34" charset="-122"/>
              </a:rPr>
              <a:t>d.</a:t>
            </a:r>
            <a:r>
              <a:rPr sz="1200" b="0" dirty="0" smtClean="0">
                <a:solidFill>
                  <a:schemeClr val="accent3">
                    <a:lumMod val="25000"/>
                  </a:schemeClr>
                </a:solidFill>
                <a:latin typeface="微软雅黑" panose="020B0503020204020204" pitchFamily="34" charset="-122"/>
                <a:ea typeface="微软雅黑" panose="020B0503020204020204" pitchFamily="34" charset="-122"/>
              </a:rPr>
              <a:t>中心隐藏式：是指所构成的形其中心隐藏，不呈现出来。        </a:t>
            </a:r>
            <a:endParaRPr lang="zh-CN" altLang="en-US"/>
          </a:p>
        </p:txBody>
      </p:sp>
      <p:pic>
        <p:nvPicPr>
          <p:cNvPr id="2" name="图片 1" descr="图3-31"/>
          <p:cNvPicPr>
            <a:picLocks noChangeAspect="1"/>
          </p:cNvPicPr>
          <p:nvPr/>
        </p:nvPicPr>
        <p:blipFill>
          <a:blip r:embed="rId1"/>
          <a:stretch>
            <a:fillRect/>
          </a:stretch>
        </p:blipFill>
        <p:spPr>
          <a:xfrm>
            <a:off x="620395" y="2430780"/>
            <a:ext cx="1927225" cy="1909445"/>
          </a:xfrm>
          <a:prstGeom prst="rect">
            <a:avLst/>
          </a:prstGeom>
        </p:spPr>
      </p:pic>
      <p:sp>
        <p:nvSpPr>
          <p:cNvPr id="3" name="文本框 2"/>
          <p:cNvSpPr txBox="1"/>
          <p:nvPr/>
        </p:nvSpPr>
        <p:spPr>
          <a:xfrm>
            <a:off x="1202690" y="4451350"/>
            <a:ext cx="762000" cy="184150"/>
          </a:xfrm>
          <a:prstGeom prst="rect">
            <a:avLst/>
          </a:prstGeom>
          <a:noFill/>
        </p:spPr>
        <p:txBody>
          <a:bodyPr wrap="none" lIns="0" tIns="0" rIns="0" bIns="0" rtlCol="0">
            <a:sp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多元中心式</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9" name="图片 8" descr="图3-32"/>
          <p:cNvPicPr>
            <a:picLocks noChangeAspect="1"/>
          </p:cNvPicPr>
          <p:nvPr/>
        </p:nvPicPr>
        <p:blipFill>
          <a:blip r:embed="rId2"/>
          <a:stretch>
            <a:fillRect/>
          </a:stretch>
        </p:blipFill>
        <p:spPr>
          <a:xfrm>
            <a:off x="3376295" y="2350770"/>
            <a:ext cx="2391410" cy="2068830"/>
          </a:xfrm>
          <a:prstGeom prst="rect">
            <a:avLst/>
          </a:prstGeom>
        </p:spPr>
      </p:pic>
      <p:sp>
        <p:nvSpPr>
          <p:cNvPr id="10" name="文本框 9"/>
          <p:cNvSpPr txBox="1"/>
          <p:nvPr/>
        </p:nvSpPr>
        <p:spPr>
          <a:xfrm>
            <a:off x="4191000" y="4635500"/>
            <a:ext cx="762000" cy="184150"/>
          </a:xfrm>
          <a:prstGeom prst="rect">
            <a:avLst/>
          </a:prstGeom>
          <a:noFill/>
        </p:spPr>
        <p:txBody>
          <a:bodyPr wrap="none" lIns="0" tIns="0" rIns="0" bIns="0" rtlCol="0">
            <a:spAutoFit/>
          </a:bodyPr>
          <a:p>
            <a:r>
              <a:rPr lang="zh-CN" altLang="en-US" sz="1200" b="1" dirty="0" smtClean="0">
                <a:solidFill>
                  <a:schemeClr val="tx1"/>
                </a:solidFill>
                <a:latin typeface="微软雅黑" panose="020B0503020204020204" pitchFamily="34" charset="-122"/>
                <a:ea typeface="微软雅黑" panose="020B0503020204020204" pitchFamily="34" charset="-122"/>
              </a:rPr>
              <a:t>旋转同心式</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11" name="图片 10" descr="图3-34"/>
          <p:cNvPicPr>
            <a:picLocks noChangeAspect="1"/>
          </p:cNvPicPr>
          <p:nvPr/>
        </p:nvPicPr>
        <p:blipFill>
          <a:blip r:embed="rId3"/>
          <a:stretch>
            <a:fillRect/>
          </a:stretch>
        </p:blipFill>
        <p:spPr>
          <a:xfrm>
            <a:off x="6597015" y="2014220"/>
            <a:ext cx="1902460" cy="1908810"/>
          </a:xfrm>
          <a:prstGeom prst="rect">
            <a:avLst/>
          </a:prstGeom>
        </p:spPr>
      </p:pic>
      <p:sp>
        <p:nvSpPr>
          <p:cNvPr id="12" name="文本框 11"/>
          <p:cNvSpPr txBox="1"/>
          <p:nvPr/>
        </p:nvSpPr>
        <p:spPr>
          <a:xfrm>
            <a:off x="7167245" y="4155440"/>
            <a:ext cx="762000" cy="184150"/>
          </a:xfrm>
          <a:prstGeom prst="rect">
            <a:avLst/>
          </a:prstGeom>
          <a:noFill/>
        </p:spPr>
        <p:txBody>
          <a:bodyPr wrap="none" lIns="0" tIns="0" rIns="0" bIns="0" rtlCol="0">
            <a:spAutoFit/>
          </a:bodyPr>
          <a:p>
            <a:r>
              <a:rPr lang="zh-CN" altLang="en-US" sz="1200" b="1" dirty="0" smtClean="0">
                <a:solidFill>
                  <a:schemeClr val="tx1"/>
                </a:solidFill>
                <a:latin typeface="微软雅黑" panose="020B0503020204020204" pitchFamily="34" charset="-122"/>
                <a:ea typeface="微软雅黑" panose="020B0503020204020204" pitchFamily="34" charset="-122"/>
              </a:rPr>
              <a:t>离心同心式</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6480" y="634365"/>
            <a:ext cx="6308090" cy="645160"/>
          </a:xfrm>
          <a:prstGeom prst="rect">
            <a:avLst/>
          </a:prstGeom>
          <a:noFill/>
          <a:ln w="9525">
            <a:noFill/>
          </a:ln>
        </p:spPr>
        <p:txBody>
          <a:bodyPr wrap="square">
            <a:spAutoFit/>
          </a:bodyPr>
          <a:p>
            <a:pPr marL="0" indent="304800" eaLnBrk="1" latinLnBrk="0" hangingPunct="1">
              <a:lnSpc>
                <a:spcPct val="150000"/>
              </a:lnSpc>
              <a:extLst>
                <a:ext uri="{35155182-B16C-46BC-9424-99874614C6A1}">
                  <wpsdc:indentchars xmlns:wpsdc="http://www.wps.cn/officeDocument/2017/drawingmlCustomData" val="200" checksum="1077528236"/>
                </a:ext>
              </a:extLst>
            </a:pPr>
            <a:r>
              <a:rPr sz="1200" b="0" dirty="0" smtClean="0">
                <a:solidFill>
                  <a:schemeClr val="accent3">
                    <a:lumMod val="25000"/>
                  </a:schemeClr>
                </a:solidFill>
                <a:latin typeface="微软雅黑" panose="020B0503020204020204" pitchFamily="34" charset="-122"/>
                <a:ea typeface="微软雅黑" panose="020B0503020204020204" pitchFamily="34" charset="-122"/>
              </a:rPr>
              <a:t>多心式：多心式是指基本形以多个中心为发射点，形成丰富的发射集团。这种发射构成形式具有明显的起伏状，空间感也很强，因而具有明确的节奏感和韵律感。</a:t>
            </a:r>
            <a:r>
              <a:rPr lang="zh-CN" sz="1200" b="0" dirty="0" smtClean="0">
                <a:solidFill>
                  <a:schemeClr val="accent3">
                    <a:lumMod val="25000"/>
                  </a:schemeClr>
                </a:solidFill>
                <a:latin typeface="微软雅黑" panose="020B0503020204020204" pitchFamily="34" charset="-122"/>
                <a:ea typeface="微软雅黑" panose="020B0503020204020204" pitchFamily="34" charset="-122"/>
              </a:rPr>
              <a:t>如下图。</a:t>
            </a:r>
            <a:endParaRPr lang="zh-CN"/>
          </a:p>
        </p:txBody>
      </p:sp>
      <p:pic>
        <p:nvPicPr>
          <p:cNvPr id="13" name="图片 12" descr="图3-33"/>
          <p:cNvPicPr>
            <a:picLocks noChangeAspect="1"/>
          </p:cNvPicPr>
          <p:nvPr/>
        </p:nvPicPr>
        <p:blipFill>
          <a:blip r:embed="rId1"/>
          <a:stretch>
            <a:fillRect/>
          </a:stretch>
        </p:blipFill>
        <p:spPr>
          <a:xfrm>
            <a:off x="3048635" y="1504315"/>
            <a:ext cx="2753995" cy="28181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4648" t="5464" r="4648" b="3462"/>
          <a:stretch>
            <a:fillRect/>
          </a:stretch>
        </p:blipFill>
        <p:spPr>
          <a:xfrm>
            <a:off x="-1" y="0"/>
            <a:ext cx="9144001" cy="51435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5272" y="629236"/>
            <a:ext cx="3906928" cy="3906928"/>
          </a:xfrm>
          <a:prstGeom prst="rect">
            <a:avLst/>
          </a:prstGeom>
        </p:spPr>
      </p:pic>
      <p:sp>
        <p:nvSpPr>
          <p:cNvPr id="13" name="任意多边形: 形状 12"/>
          <p:cNvSpPr/>
          <p:nvPr/>
        </p:nvSpPr>
        <p:spPr>
          <a:xfrm>
            <a:off x="2565350" y="986829"/>
            <a:ext cx="4238898" cy="3191743"/>
          </a:xfrm>
          <a:custGeom>
            <a:avLst/>
            <a:gdLst>
              <a:gd name="connsiteX0" fmla="*/ 220104 w 4238898"/>
              <a:gd name="connsiteY0" fmla="*/ 2176475 h 3191743"/>
              <a:gd name="connsiteX1" fmla="*/ 442526 w 4238898"/>
              <a:gd name="connsiteY1" fmla="*/ 14042 h 3191743"/>
              <a:gd name="connsiteX2" fmla="*/ 4198980 w 4238898"/>
              <a:gd name="connsiteY2" fmla="*/ 1336215 h 3191743"/>
              <a:gd name="connsiteX3" fmla="*/ 2296040 w 4238898"/>
              <a:gd name="connsiteY3" fmla="*/ 3140302 h 3191743"/>
              <a:gd name="connsiteX4" fmla="*/ 318959 w 4238898"/>
              <a:gd name="connsiteY4" fmla="*/ 2522464 h 3191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898" h="3191743">
                <a:moveTo>
                  <a:pt x="220104" y="2176475"/>
                </a:moveTo>
                <a:cubicBezTo>
                  <a:pt x="-258" y="1165280"/>
                  <a:pt x="-220620" y="154085"/>
                  <a:pt x="442526" y="14042"/>
                </a:cubicBezTo>
                <a:cubicBezTo>
                  <a:pt x="1105672" y="-126001"/>
                  <a:pt x="3890061" y="815172"/>
                  <a:pt x="4198980" y="1336215"/>
                </a:cubicBezTo>
                <a:cubicBezTo>
                  <a:pt x="4507899" y="1857258"/>
                  <a:pt x="2942710" y="2942594"/>
                  <a:pt x="2296040" y="3140302"/>
                </a:cubicBezTo>
                <a:cubicBezTo>
                  <a:pt x="1649370" y="3338010"/>
                  <a:pt x="984164" y="2930237"/>
                  <a:pt x="318959" y="2522464"/>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Paula DeAnda - Why Would I Ever">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524797" y="-1532706"/>
            <a:ext cx="487363" cy="487363"/>
          </a:xfrm>
          <a:prstGeom prst="rect">
            <a:avLst/>
          </a:prstGeom>
        </p:spPr>
      </p:pic>
      <p:sp>
        <p:nvSpPr>
          <p:cNvPr id="8" name="矩形 7"/>
          <p:cNvSpPr/>
          <p:nvPr/>
        </p:nvSpPr>
        <p:spPr>
          <a:xfrm>
            <a:off x="2911475" y="2497455"/>
            <a:ext cx="3100705" cy="953135"/>
          </a:xfrm>
          <a:prstGeom prst="rect">
            <a:avLst/>
          </a:prstGeom>
        </p:spPr>
        <p:txBody>
          <a:bodyPr wrap="square">
            <a:spAutoFit/>
          </a:bodyPr>
          <a:lstStyle/>
          <a:p>
            <a:pPr algn="ctr" fontAlgn="auto">
              <a:spcBef>
                <a:spcPts val="0"/>
              </a:spcBef>
              <a:spcAft>
                <a:spcPts val="0"/>
              </a:spcAft>
              <a:defRPr/>
            </a:pPr>
            <a:r>
              <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rPr>
              <a:t>平面设计的元素与构成</a:t>
            </a:r>
            <a:endPar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endParaRPr>
          </a:p>
        </p:txBody>
      </p:sp>
      <p:sp>
        <p:nvSpPr>
          <p:cNvPr id="11" name="矩形 10"/>
          <p:cNvSpPr/>
          <p:nvPr/>
        </p:nvSpPr>
        <p:spPr>
          <a:xfrm>
            <a:off x="3018798" y="1735879"/>
            <a:ext cx="2865978" cy="645160"/>
          </a:xfrm>
          <a:prstGeom prst="rect">
            <a:avLst/>
          </a:prstGeom>
        </p:spPr>
        <p:txBody>
          <a:bodyPr wrap="square">
            <a:spAutoFit/>
          </a:bodyPr>
          <a:lstStyle/>
          <a:p>
            <a:pPr algn="ctr"/>
            <a:r>
              <a:rPr lang="en-US" altLang="zh-CN" sz="3600" spc="300" dirty="0">
                <a:solidFill>
                  <a:srgbClr val="27444D"/>
                </a:solidFill>
                <a:latin typeface="DFPOP1W7-B5" panose="040B0709000000000000" pitchFamily="81" charset="-120"/>
                <a:cs typeface="Adobe Arabic" panose="02040503050201020203" pitchFamily="18" charset="-78"/>
                <a:sym typeface="微软雅黑" panose="020B0503020204020204" pitchFamily="34" charset="-122"/>
              </a:rPr>
              <a:t>01</a:t>
            </a:r>
            <a:endParaRPr lang="en-US" altLang="zh-CN" sz="3600" spc="300" dirty="0">
              <a:solidFill>
                <a:srgbClr val="27444D"/>
              </a:solidFill>
              <a:latin typeface="DFPOP1W7-B5" panose="040B0709000000000000" pitchFamily="81" charset="-120"/>
              <a:cs typeface="Adobe Arabic" panose="02040503050201020203" pitchFamily="18" charset="-78"/>
              <a:sym typeface="微软雅黑" panose="020B0503020204020204" pitchFamily="34"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18798" y="3864073"/>
            <a:ext cx="2993362" cy="1009330"/>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3018798" y="339502"/>
            <a:ext cx="2993362" cy="1009330"/>
          </a:xfrm>
          <a:prstGeom prst="rect">
            <a:avLst/>
          </a:prstGeom>
        </p:spPr>
      </p:pic>
      <p:cxnSp>
        <p:nvCxnSpPr>
          <p:cNvPr id="17" name="直接连接符 16"/>
          <p:cNvCxnSpPr/>
          <p:nvPr/>
        </p:nvCxnSpPr>
        <p:spPr>
          <a:xfrm>
            <a:off x="3419872" y="2427734"/>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419872" y="3363838"/>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1500"/>
                            </p:stCondLst>
                            <p:childTnLst>
                              <p:par>
                                <p:cTn id="33" presetID="16" presetClass="entr" presetSubtype="2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par>
                                <p:cTn id="36" presetID="16" presetClass="entr" presetSubtype="21"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par>
                          <p:cTn id="39" fill="hold">
                            <p:stCondLst>
                              <p:cond delay="2000"/>
                            </p:stCondLst>
                            <p:childTnLst>
                              <p:par>
                                <p:cTn id="40" presetID="5"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checkerboard(across)">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3" repeatCount="indefinite" fill="hold" display="0">
                  <p:stCondLst>
                    <p:cond delay="indefinite"/>
                  </p:stCondLst>
                  <p:endCondLst>
                    <p:cond evt="onStopAudio" delay="0">
                      <p:tgtEl>
                        <p:sldTgt/>
                      </p:tgtEl>
                    </p:cond>
                  </p:endCondLst>
                </p:cTn>
                <p:tgtEl>
                  <p:spTgt spid="28"/>
                </p:tgtEl>
              </p:cMediaNode>
            </p:audio>
          </p:childTnLst>
        </p:cTn>
      </p:par>
    </p:tnLst>
    <p:bldLst>
      <p:bldP spid="8"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89890" y="825500"/>
            <a:ext cx="3049270" cy="1189355"/>
            <a:chOff x="2211160" y="894551"/>
            <a:chExt cx="2536787" cy="1127002"/>
          </a:xfrm>
        </p:grpSpPr>
        <p:grpSp>
          <p:nvGrpSpPr>
            <p:cNvPr id="53" name="组合 52"/>
            <p:cNvGrpSpPr/>
            <p:nvPr/>
          </p:nvGrpSpPr>
          <p:grpSpPr>
            <a:xfrm>
              <a:off x="2217353" y="894551"/>
              <a:ext cx="2530594" cy="1117307"/>
              <a:chOff x="2217353" y="894551"/>
              <a:chExt cx="2530594" cy="1117307"/>
            </a:xfrm>
          </p:grpSpPr>
          <p:grpSp>
            <p:nvGrpSpPr>
              <p:cNvPr id="50" name="组合 49"/>
              <p:cNvGrpSpPr/>
              <p:nvPr/>
            </p:nvGrpSpPr>
            <p:grpSpPr>
              <a:xfrm>
                <a:off x="2217353" y="894551"/>
                <a:ext cx="2530594" cy="1117307"/>
                <a:chOff x="2217353" y="894551"/>
                <a:chExt cx="2530594" cy="1117307"/>
              </a:xfrm>
            </p:grpSpPr>
            <p:sp>
              <p:nvSpPr>
                <p:cNvPr id="4" name="Freeform: Shape 26"/>
                <p:cNvSpPr/>
                <p:nvPr/>
              </p:nvSpPr>
              <p:spPr bwMode="auto">
                <a:xfrm>
                  <a:off x="2217353" y="1144188"/>
                  <a:ext cx="2530594" cy="867670"/>
                </a:xfrm>
                <a:custGeom>
                  <a:avLst/>
                  <a:gdLst/>
                  <a:ahLst/>
                  <a:cxnLst>
                    <a:cxn ang="0">
                      <a:pos x="56" y="0"/>
                    </a:cxn>
                    <a:cxn ang="0">
                      <a:pos x="43" y="1"/>
                    </a:cxn>
                    <a:cxn ang="0">
                      <a:pos x="12" y="4"/>
                    </a:cxn>
                    <a:cxn ang="0">
                      <a:pos x="0" y="24"/>
                    </a:cxn>
                    <a:cxn ang="0">
                      <a:pos x="0" y="61"/>
                    </a:cxn>
                    <a:cxn ang="0">
                      <a:pos x="0" y="97"/>
                    </a:cxn>
                    <a:cxn ang="0">
                      <a:pos x="0" y="106"/>
                    </a:cxn>
                    <a:cxn ang="0">
                      <a:pos x="0" y="113"/>
                    </a:cxn>
                    <a:cxn ang="0">
                      <a:pos x="16" y="137"/>
                    </a:cxn>
                    <a:cxn ang="0">
                      <a:pos x="51" y="148"/>
                    </a:cxn>
                    <a:cxn ang="0">
                      <a:pos x="55" y="149"/>
                    </a:cxn>
                    <a:cxn ang="0">
                      <a:pos x="516" y="149"/>
                    </a:cxn>
                    <a:cxn ang="0">
                      <a:pos x="516" y="0"/>
                    </a:cxn>
                    <a:cxn ang="0">
                      <a:pos x="502" y="0"/>
                    </a:cxn>
                    <a:cxn ang="0">
                      <a:pos x="292" y="0"/>
                    </a:cxn>
                    <a:cxn ang="0">
                      <a:pos x="164" y="0"/>
                    </a:cxn>
                    <a:cxn ang="0">
                      <a:pos x="112" y="0"/>
                    </a:cxn>
                    <a:cxn ang="0">
                      <a:pos x="56" y="0"/>
                    </a:cxn>
                  </a:cxnLst>
                  <a:rect l="0" t="0" r="r" b="b"/>
                  <a:pathLst>
                    <a:path w="516" h="149">
                      <a:moveTo>
                        <a:pt x="56" y="0"/>
                      </a:moveTo>
                      <a:cubicBezTo>
                        <a:pt x="52" y="0"/>
                        <a:pt x="47" y="1"/>
                        <a:pt x="43" y="1"/>
                      </a:cubicBezTo>
                      <a:cubicBezTo>
                        <a:pt x="32" y="1"/>
                        <a:pt x="22" y="1"/>
                        <a:pt x="12" y="4"/>
                      </a:cubicBezTo>
                      <a:cubicBezTo>
                        <a:pt x="0" y="8"/>
                        <a:pt x="0" y="12"/>
                        <a:pt x="0" y="24"/>
                      </a:cubicBezTo>
                      <a:cubicBezTo>
                        <a:pt x="0" y="36"/>
                        <a:pt x="0" y="48"/>
                        <a:pt x="0" y="61"/>
                      </a:cubicBezTo>
                      <a:cubicBezTo>
                        <a:pt x="0" y="73"/>
                        <a:pt x="0" y="85"/>
                        <a:pt x="0" y="97"/>
                      </a:cubicBezTo>
                      <a:cubicBezTo>
                        <a:pt x="0" y="100"/>
                        <a:pt x="0" y="103"/>
                        <a:pt x="0" y="106"/>
                      </a:cubicBezTo>
                      <a:cubicBezTo>
                        <a:pt x="0" y="108"/>
                        <a:pt x="0" y="110"/>
                        <a:pt x="0" y="113"/>
                      </a:cubicBezTo>
                      <a:cubicBezTo>
                        <a:pt x="1" y="123"/>
                        <a:pt x="8" y="132"/>
                        <a:pt x="16" y="137"/>
                      </a:cubicBezTo>
                      <a:cubicBezTo>
                        <a:pt x="26" y="144"/>
                        <a:pt x="39" y="147"/>
                        <a:pt x="51" y="148"/>
                      </a:cubicBezTo>
                      <a:cubicBezTo>
                        <a:pt x="52" y="149"/>
                        <a:pt x="54" y="149"/>
                        <a:pt x="55" y="149"/>
                      </a:cubicBezTo>
                      <a:cubicBezTo>
                        <a:pt x="516" y="149"/>
                        <a:pt x="516" y="149"/>
                        <a:pt x="516" y="149"/>
                      </a:cubicBezTo>
                      <a:cubicBezTo>
                        <a:pt x="516" y="149"/>
                        <a:pt x="516" y="0"/>
                        <a:pt x="516" y="0"/>
                      </a:cubicBezTo>
                      <a:cubicBezTo>
                        <a:pt x="516" y="0"/>
                        <a:pt x="503" y="0"/>
                        <a:pt x="502" y="0"/>
                      </a:cubicBezTo>
                      <a:cubicBezTo>
                        <a:pt x="432" y="0"/>
                        <a:pt x="362" y="0"/>
                        <a:pt x="292" y="0"/>
                      </a:cubicBezTo>
                      <a:cubicBezTo>
                        <a:pt x="249" y="0"/>
                        <a:pt x="207" y="0"/>
                        <a:pt x="164" y="0"/>
                      </a:cubicBezTo>
                      <a:cubicBezTo>
                        <a:pt x="147" y="0"/>
                        <a:pt x="129" y="0"/>
                        <a:pt x="112" y="0"/>
                      </a:cubicBezTo>
                      <a:cubicBezTo>
                        <a:pt x="93" y="0"/>
                        <a:pt x="75" y="0"/>
                        <a:pt x="5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sp>
              <p:nvSpPr>
                <p:cNvPr id="5" name="Freeform: Shape 27"/>
                <p:cNvSpPr/>
                <p:nvPr/>
              </p:nvSpPr>
              <p:spPr bwMode="auto">
                <a:xfrm>
                  <a:off x="2217353" y="894551"/>
                  <a:ext cx="724502" cy="860399"/>
                </a:xfrm>
                <a:custGeom>
                  <a:avLst/>
                  <a:gdLst/>
                  <a:ahLst/>
                  <a:cxnLst>
                    <a:cxn ang="0">
                      <a:pos x="148" y="0"/>
                    </a:cxn>
                    <a:cxn ang="0">
                      <a:pos x="75" y="0"/>
                    </a:cxn>
                    <a:cxn ang="0">
                      <a:pos x="56" y="1"/>
                    </a:cxn>
                    <a:cxn ang="0">
                      <a:pos x="33" y="5"/>
                    </a:cxn>
                    <a:cxn ang="0">
                      <a:pos x="23" y="10"/>
                    </a:cxn>
                    <a:cxn ang="0">
                      <a:pos x="2" y="35"/>
                    </a:cxn>
                    <a:cxn ang="0">
                      <a:pos x="0" y="44"/>
                    </a:cxn>
                    <a:cxn ang="0">
                      <a:pos x="0" y="59"/>
                    </a:cxn>
                    <a:cxn ang="0">
                      <a:pos x="0" y="96"/>
                    </a:cxn>
                    <a:cxn ang="0">
                      <a:pos x="0" y="133"/>
                    </a:cxn>
                    <a:cxn ang="0">
                      <a:pos x="0" y="141"/>
                    </a:cxn>
                    <a:cxn ang="0">
                      <a:pos x="0" y="148"/>
                    </a:cxn>
                    <a:cxn ang="0">
                      <a:pos x="4" y="134"/>
                    </a:cxn>
                    <a:cxn ang="0">
                      <a:pos x="7" y="129"/>
                    </a:cxn>
                    <a:cxn ang="0">
                      <a:pos x="11" y="124"/>
                    </a:cxn>
                    <a:cxn ang="0">
                      <a:pos x="16" y="120"/>
                    </a:cxn>
                    <a:cxn ang="0">
                      <a:pos x="34" y="111"/>
                    </a:cxn>
                    <a:cxn ang="0">
                      <a:pos x="41" y="109"/>
                    </a:cxn>
                    <a:cxn ang="0">
                      <a:pos x="106" y="105"/>
                    </a:cxn>
                    <a:cxn ang="0">
                      <a:pos x="111" y="105"/>
                    </a:cxn>
                    <a:cxn ang="0">
                      <a:pos x="148" y="105"/>
                    </a:cxn>
                    <a:cxn ang="0">
                      <a:pos x="148" y="0"/>
                    </a:cxn>
                  </a:cxnLst>
                  <a:rect l="0" t="0" r="r" b="b"/>
                  <a:pathLst>
                    <a:path w="148" h="148">
                      <a:moveTo>
                        <a:pt x="148" y="0"/>
                      </a:moveTo>
                      <a:cubicBezTo>
                        <a:pt x="75" y="0"/>
                        <a:pt x="75" y="0"/>
                        <a:pt x="75" y="0"/>
                      </a:cubicBezTo>
                      <a:cubicBezTo>
                        <a:pt x="69" y="0"/>
                        <a:pt x="63" y="0"/>
                        <a:pt x="56" y="1"/>
                      </a:cubicBezTo>
                      <a:cubicBezTo>
                        <a:pt x="49" y="1"/>
                        <a:pt x="41" y="3"/>
                        <a:pt x="33" y="5"/>
                      </a:cubicBezTo>
                      <a:cubicBezTo>
                        <a:pt x="30" y="7"/>
                        <a:pt x="27" y="8"/>
                        <a:pt x="23" y="10"/>
                      </a:cubicBezTo>
                      <a:cubicBezTo>
                        <a:pt x="13" y="16"/>
                        <a:pt x="5" y="24"/>
                        <a:pt x="2" y="35"/>
                      </a:cubicBezTo>
                      <a:cubicBezTo>
                        <a:pt x="1" y="38"/>
                        <a:pt x="0" y="41"/>
                        <a:pt x="0" y="44"/>
                      </a:cubicBezTo>
                      <a:cubicBezTo>
                        <a:pt x="0" y="49"/>
                        <a:pt x="0" y="54"/>
                        <a:pt x="0" y="59"/>
                      </a:cubicBezTo>
                      <a:cubicBezTo>
                        <a:pt x="0" y="72"/>
                        <a:pt x="0" y="84"/>
                        <a:pt x="0" y="96"/>
                      </a:cubicBezTo>
                      <a:cubicBezTo>
                        <a:pt x="0" y="109"/>
                        <a:pt x="0" y="121"/>
                        <a:pt x="0" y="133"/>
                      </a:cubicBezTo>
                      <a:cubicBezTo>
                        <a:pt x="0" y="136"/>
                        <a:pt x="0" y="139"/>
                        <a:pt x="0" y="141"/>
                      </a:cubicBezTo>
                      <a:cubicBezTo>
                        <a:pt x="0" y="144"/>
                        <a:pt x="0" y="146"/>
                        <a:pt x="0" y="148"/>
                      </a:cubicBezTo>
                      <a:cubicBezTo>
                        <a:pt x="1" y="143"/>
                        <a:pt x="2" y="138"/>
                        <a:pt x="4" y="134"/>
                      </a:cubicBezTo>
                      <a:cubicBezTo>
                        <a:pt x="5" y="132"/>
                        <a:pt x="6" y="131"/>
                        <a:pt x="7" y="129"/>
                      </a:cubicBezTo>
                      <a:cubicBezTo>
                        <a:pt x="8" y="127"/>
                        <a:pt x="10" y="126"/>
                        <a:pt x="11" y="124"/>
                      </a:cubicBezTo>
                      <a:cubicBezTo>
                        <a:pt x="13" y="123"/>
                        <a:pt x="14" y="121"/>
                        <a:pt x="16" y="120"/>
                      </a:cubicBezTo>
                      <a:cubicBezTo>
                        <a:pt x="22" y="116"/>
                        <a:pt x="28" y="113"/>
                        <a:pt x="34" y="111"/>
                      </a:cubicBezTo>
                      <a:cubicBezTo>
                        <a:pt x="36" y="110"/>
                        <a:pt x="39" y="110"/>
                        <a:pt x="41" y="109"/>
                      </a:cubicBezTo>
                      <a:cubicBezTo>
                        <a:pt x="62" y="103"/>
                        <a:pt x="84" y="105"/>
                        <a:pt x="106" y="105"/>
                      </a:cubicBezTo>
                      <a:cubicBezTo>
                        <a:pt x="107" y="105"/>
                        <a:pt x="109" y="105"/>
                        <a:pt x="111" y="105"/>
                      </a:cubicBezTo>
                      <a:cubicBezTo>
                        <a:pt x="131" y="105"/>
                        <a:pt x="148" y="105"/>
                        <a:pt x="148" y="105"/>
                      </a:cubicBezTo>
                      <a:lnTo>
                        <a:pt x="14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grpSp>
          <p:grpSp>
            <p:nvGrpSpPr>
              <p:cNvPr id="52" name="组合 51"/>
              <p:cNvGrpSpPr/>
              <p:nvPr/>
            </p:nvGrpSpPr>
            <p:grpSpPr>
              <a:xfrm>
                <a:off x="2456690" y="991563"/>
                <a:ext cx="2181860" cy="906144"/>
                <a:chOff x="2456690" y="991563"/>
                <a:chExt cx="2181860" cy="906144"/>
              </a:xfrm>
            </p:grpSpPr>
            <p:sp>
              <p:nvSpPr>
                <p:cNvPr id="7" name="Freeform: Shape 29"/>
                <p:cNvSpPr/>
                <p:nvPr/>
              </p:nvSpPr>
              <p:spPr bwMode="auto">
                <a:xfrm flipH="1">
                  <a:off x="4413562" y="1670655"/>
                  <a:ext cx="224988" cy="227052"/>
                </a:xfrm>
                <a:custGeom>
                  <a:avLst/>
                  <a:gdLst/>
                  <a:ahLst/>
                  <a:cxnLst>
                    <a:cxn ang="0">
                      <a:pos x="0" y="0"/>
                    </a:cxn>
                    <a:cxn ang="0">
                      <a:pos x="0" y="46"/>
                    </a:cxn>
                    <a:cxn ang="0">
                      <a:pos x="46" y="46"/>
                    </a:cxn>
                    <a:cxn ang="0">
                      <a:pos x="46" y="0"/>
                    </a:cxn>
                    <a:cxn ang="0">
                      <a:pos x="0" y="0"/>
                    </a:cxn>
                    <a:cxn ang="0">
                      <a:pos x="38" y="28"/>
                    </a:cxn>
                    <a:cxn ang="0">
                      <a:pos x="19" y="28"/>
                    </a:cxn>
                    <a:cxn ang="0">
                      <a:pos x="26" y="36"/>
                    </a:cxn>
                    <a:cxn ang="0">
                      <a:pos x="20" y="42"/>
                    </a:cxn>
                    <a:cxn ang="0">
                      <a:pos x="5" y="27"/>
                    </a:cxn>
                    <a:cxn ang="0">
                      <a:pos x="4" y="24"/>
                    </a:cxn>
                    <a:cxn ang="0">
                      <a:pos x="5" y="21"/>
                    </a:cxn>
                    <a:cxn ang="0">
                      <a:pos x="20" y="6"/>
                    </a:cxn>
                    <a:cxn ang="0">
                      <a:pos x="26" y="12"/>
                    </a:cxn>
                    <a:cxn ang="0">
                      <a:pos x="19" y="19"/>
                    </a:cxn>
                    <a:cxn ang="0">
                      <a:pos x="38" y="19"/>
                    </a:cxn>
                    <a:cxn ang="0">
                      <a:pos x="38" y="28"/>
                    </a:cxn>
                  </a:cxnLst>
                  <a:rect l="0" t="0" r="r" b="b"/>
                  <a:pathLst>
                    <a:path w="46" h="46">
                      <a:moveTo>
                        <a:pt x="0" y="0"/>
                      </a:moveTo>
                      <a:cubicBezTo>
                        <a:pt x="0" y="46"/>
                        <a:pt x="0" y="46"/>
                        <a:pt x="0" y="46"/>
                      </a:cubicBezTo>
                      <a:cubicBezTo>
                        <a:pt x="46" y="46"/>
                        <a:pt x="46" y="46"/>
                        <a:pt x="46" y="46"/>
                      </a:cubicBezTo>
                      <a:cubicBezTo>
                        <a:pt x="46" y="0"/>
                        <a:pt x="46" y="0"/>
                        <a:pt x="46" y="0"/>
                      </a:cubicBezTo>
                      <a:lnTo>
                        <a:pt x="0" y="0"/>
                      </a:lnTo>
                      <a:close/>
                      <a:moveTo>
                        <a:pt x="38" y="28"/>
                      </a:moveTo>
                      <a:cubicBezTo>
                        <a:pt x="19" y="28"/>
                        <a:pt x="19" y="28"/>
                        <a:pt x="19" y="28"/>
                      </a:cubicBezTo>
                      <a:cubicBezTo>
                        <a:pt x="21" y="31"/>
                        <a:pt x="24" y="33"/>
                        <a:pt x="26" y="36"/>
                      </a:cubicBezTo>
                      <a:cubicBezTo>
                        <a:pt x="30" y="40"/>
                        <a:pt x="24" y="46"/>
                        <a:pt x="20" y="42"/>
                      </a:cubicBezTo>
                      <a:cubicBezTo>
                        <a:pt x="15" y="37"/>
                        <a:pt x="10" y="32"/>
                        <a:pt x="5" y="27"/>
                      </a:cubicBezTo>
                      <a:cubicBezTo>
                        <a:pt x="4" y="26"/>
                        <a:pt x="4" y="25"/>
                        <a:pt x="4" y="24"/>
                      </a:cubicBezTo>
                      <a:cubicBezTo>
                        <a:pt x="4" y="23"/>
                        <a:pt x="4" y="22"/>
                        <a:pt x="5" y="21"/>
                      </a:cubicBezTo>
                      <a:cubicBezTo>
                        <a:pt x="10" y="16"/>
                        <a:pt x="15" y="11"/>
                        <a:pt x="20" y="6"/>
                      </a:cubicBezTo>
                      <a:cubicBezTo>
                        <a:pt x="24" y="2"/>
                        <a:pt x="30" y="8"/>
                        <a:pt x="26" y="12"/>
                      </a:cubicBezTo>
                      <a:cubicBezTo>
                        <a:pt x="24" y="14"/>
                        <a:pt x="21" y="17"/>
                        <a:pt x="19" y="19"/>
                      </a:cubicBezTo>
                      <a:cubicBezTo>
                        <a:pt x="38" y="19"/>
                        <a:pt x="38" y="19"/>
                        <a:pt x="38" y="19"/>
                      </a:cubicBezTo>
                      <a:cubicBezTo>
                        <a:pt x="44" y="19"/>
                        <a:pt x="44" y="28"/>
                        <a:pt x="38" y="28"/>
                      </a:cubicBezTo>
                      <a:close/>
                    </a:path>
                  </a:pathLst>
                </a:custGeom>
                <a:solidFill>
                  <a:srgbClr val="FFFFFF"/>
                </a:solidFill>
                <a:ln w="9525">
                  <a:noFill/>
                  <a:round/>
                </a:ln>
              </p:spPr>
              <p:txBody>
                <a:bodyPr anchor="ctr"/>
                <a:lstStyle/>
                <a:p>
                  <a:pPr algn="ctr"/>
                </a:p>
              </p:txBody>
            </p:sp>
            <p:sp>
              <p:nvSpPr>
                <p:cNvPr id="8" name="TextBox 30"/>
                <p:cNvSpPr txBox="1"/>
                <p:nvPr/>
              </p:nvSpPr>
              <p:spPr>
                <a:xfrm>
                  <a:off x="2456690" y="991563"/>
                  <a:ext cx="309219" cy="253915"/>
                </a:xfrm>
                <a:prstGeom prst="rect">
                  <a:avLst/>
                </a:prstGeom>
                <a:noFill/>
              </p:spPr>
              <p:txBody>
                <a:bodyPr wrap="none">
                  <a:noAutofit/>
                </a:bodyPr>
                <a:lstStyle/>
                <a:p>
                  <a:pPr algn="ctr"/>
                  <a:r>
                    <a:rPr lang="ar-SA" sz="2100" b="1">
                      <a:solidFill>
                        <a:schemeClr val="tx1"/>
                      </a:solidFill>
                    </a:rPr>
                    <a:t>01</a:t>
                  </a:r>
                  <a:endParaRPr lang="ar-SA" sz="2100" b="1">
                    <a:solidFill>
                      <a:schemeClr val="tx1"/>
                    </a:solidFill>
                  </a:endParaRPr>
                </a:p>
              </p:txBody>
            </p:sp>
            <p:sp>
              <p:nvSpPr>
                <p:cNvPr id="31" name="TextBox 70"/>
                <p:cNvSpPr txBox="1"/>
                <p:nvPr/>
              </p:nvSpPr>
              <p:spPr bwMode="auto">
                <a:xfrm>
                  <a:off x="2941856" y="1359352"/>
                  <a:ext cx="1471706" cy="307316"/>
                </a:xfrm>
                <a:prstGeom prst="rect">
                  <a:avLst/>
                </a:prstGeom>
                <a:noFill/>
              </p:spPr>
              <p:txBody>
                <a:bodyPr wrap="none" lIns="216000" tIns="0" rIns="0" bIns="0" anchor="ctr" anchorCtr="0">
                  <a:normAutofit/>
                </a:bodyPr>
                <a:lstStyle/>
                <a:p>
                  <a:pPr algn="l" latinLnBrk="0"/>
                  <a:r>
                    <a:rPr lang="zh-CN" altLang="en-US" sz="1600" dirty="0">
                      <a:solidFill>
                        <a:schemeClr val="tx1"/>
                      </a:solidFill>
                      <a:effectLst/>
                    </a:rPr>
                    <a:t>分割的含义</a:t>
                  </a:r>
                  <a:endParaRPr lang="zh-CN" altLang="en-US" sz="1600" dirty="0">
                    <a:solidFill>
                      <a:schemeClr val="tx1"/>
                    </a:solidFill>
                    <a:effectLst/>
                  </a:endParaRPr>
                </a:p>
              </p:txBody>
            </p:sp>
          </p:grpSp>
        </p:grpSp>
        <p:sp>
          <p:nvSpPr>
            <p:cNvPr id="6" name="Freeform: Shape 28"/>
            <p:cNvSpPr/>
            <p:nvPr/>
          </p:nvSpPr>
          <p:spPr bwMode="auto">
            <a:xfrm>
              <a:off x="2211160" y="1493195"/>
              <a:ext cx="2536787" cy="528358"/>
            </a:xfrm>
            <a:custGeom>
              <a:avLst/>
              <a:gdLst/>
              <a:ahLst/>
              <a:cxnLst>
                <a:cxn ang="0">
                  <a:pos x="517" y="87"/>
                </a:cxn>
                <a:cxn ang="0">
                  <a:pos x="113" y="87"/>
                </a:cxn>
                <a:cxn ang="0">
                  <a:pos x="109" y="87"/>
                </a:cxn>
                <a:cxn ang="0">
                  <a:pos x="85" y="88"/>
                </a:cxn>
                <a:cxn ang="0">
                  <a:pos x="65" y="87"/>
                </a:cxn>
                <a:cxn ang="0">
                  <a:pos x="59" y="87"/>
                </a:cxn>
                <a:cxn ang="0">
                  <a:pos x="55" y="87"/>
                </a:cxn>
                <a:cxn ang="0">
                  <a:pos x="48" y="86"/>
                </a:cxn>
                <a:cxn ang="0">
                  <a:pos x="20" y="77"/>
                </a:cxn>
                <a:cxn ang="0">
                  <a:pos x="5" y="58"/>
                </a:cxn>
                <a:cxn ang="0">
                  <a:pos x="6" y="36"/>
                </a:cxn>
                <a:cxn ang="0">
                  <a:pos x="18" y="19"/>
                </a:cxn>
                <a:cxn ang="0">
                  <a:pos x="22" y="16"/>
                </a:cxn>
                <a:cxn ang="0">
                  <a:pos x="28" y="13"/>
                </a:cxn>
                <a:cxn ang="0">
                  <a:pos x="41" y="8"/>
                </a:cxn>
                <a:cxn ang="0">
                  <a:pos x="69" y="4"/>
                </a:cxn>
                <a:cxn ang="0">
                  <a:pos x="97" y="3"/>
                </a:cxn>
                <a:cxn ang="0">
                  <a:pos x="147" y="4"/>
                </a:cxn>
                <a:cxn ang="0">
                  <a:pos x="147" y="1"/>
                </a:cxn>
                <a:cxn ang="0">
                  <a:pos x="90" y="0"/>
                </a:cxn>
                <a:cxn ang="0">
                  <a:pos x="62" y="1"/>
                </a:cxn>
                <a:cxn ang="0">
                  <a:pos x="34" y="7"/>
                </a:cxn>
                <a:cxn ang="0">
                  <a:pos x="22" y="13"/>
                </a:cxn>
                <a:cxn ang="0">
                  <a:pos x="13" y="20"/>
                </a:cxn>
                <a:cxn ang="0">
                  <a:pos x="2" y="38"/>
                </a:cxn>
                <a:cxn ang="0">
                  <a:pos x="3" y="61"/>
                </a:cxn>
                <a:cxn ang="0">
                  <a:pos x="20" y="81"/>
                </a:cxn>
                <a:cxn ang="0">
                  <a:pos x="49" y="90"/>
                </a:cxn>
                <a:cxn ang="0">
                  <a:pos x="52" y="90"/>
                </a:cxn>
                <a:cxn ang="0">
                  <a:pos x="56" y="90"/>
                </a:cxn>
                <a:cxn ang="0">
                  <a:pos x="61" y="91"/>
                </a:cxn>
                <a:cxn ang="0">
                  <a:pos x="66" y="91"/>
                </a:cxn>
                <a:cxn ang="0">
                  <a:pos x="70" y="91"/>
                </a:cxn>
                <a:cxn ang="0">
                  <a:pos x="73" y="91"/>
                </a:cxn>
                <a:cxn ang="0">
                  <a:pos x="77" y="91"/>
                </a:cxn>
                <a:cxn ang="0">
                  <a:pos x="108" y="91"/>
                </a:cxn>
                <a:cxn ang="0">
                  <a:pos x="112" y="91"/>
                </a:cxn>
                <a:cxn ang="0">
                  <a:pos x="517" y="91"/>
                </a:cxn>
                <a:cxn ang="0">
                  <a:pos x="517" y="87"/>
                </a:cxn>
              </a:cxnLst>
              <a:rect l="0" t="0" r="r" b="b"/>
              <a:pathLst>
                <a:path w="517" h="91">
                  <a:moveTo>
                    <a:pt x="517" y="87"/>
                  </a:moveTo>
                  <a:cubicBezTo>
                    <a:pt x="312" y="87"/>
                    <a:pt x="113" y="87"/>
                    <a:pt x="113" y="87"/>
                  </a:cubicBezTo>
                  <a:cubicBezTo>
                    <a:pt x="112" y="87"/>
                    <a:pt x="111" y="87"/>
                    <a:pt x="109" y="87"/>
                  </a:cubicBezTo>
                  <a:cubicBezTo>
                    <a:pt x="101" y="87"/>
                    <a:pt x="93" y="87"/>
                    <a:pt x="85" y="88"/>
                  </a:cubicBezTo>
                  <a:cubicBezTo>
                    <a:pt x="78" y="88"/>
                    <a:pt x="72" y="88"/>
                    <a:pt x="65" y="87"/>
                  </a:cubicBezTo>
                  <a:cubicBezTo>
                    <a:pt x="63" y="87"/>
                    <a:pt x="61" y="87"/>
                    <a:pt x="59" y="87"/>
                  </a:cubicBezTo>
                  <a:cubicBezTo>
                    <a:pt x="58" y="87"/>
                    <a:pt x="56" y="87"/>
                    <a:pt x="55" y="87"/>
                  </a:cubicBezTo>
                  <a:cubicBezTo>
                    <a:pt x="52" y="87"/>
                    <a:pt x="50" y="87"/>
                    <a:pt x="48" y="86"/>
                  </a:cubicBezTo>
                  <a:cubicBezTo>
                    <a:pt x="38" y="85"/>
                    <a:pt x="28" y="82"/>
                    <a:pt x="20" y="77"/>
                  </a:cubicBezTo>
                  <a:cubicBezTo>
                    <a:pt x="13" y="72"/>
                    <a:pt x="8" y="66"/>
                    <a:pt x="5" y="58"/>
                  </a:cubicBezTo>
                  <a:cubicBezTo>
                    <a:pt x="3" y="51"/>
                    <a:pt x="3" y="43"/>
                    <a:pt x="6" y="36"/>
                  </a:cubicBezTo>
                  <a:cubicBezTo>
                    <a:pt x="8" y="29"/>
                    <a:pt x="13" y="24"/>
                    <a:pt x="18" y="19"/>
                  </a:cubicBezTo>
                  <a:cubicBezTo>
                    <a:pt x="19" y="18"/>
                    <a:pt x="21" y="17"/>
                    <a:pt x="22" y="16"/>
                  </a:cubicBezTo>
                  <a:cubicBezTo>
                    <a:pt x="24" y="15"/>
                    <a:pt x="26" y="14"/>
                    <a:pt x="28" y="13"/>
                  </a:cubicBezTo>
                  <a:cubicBezTo>
                    <a:pt x="32" y="11"/>
                    <a:pt x="36" y="9"/>
                    <a:pt x="41" y="8"/>
                  </a:cubicBezTo>
                  <a:cubicBezTo>
                    <a:pt x="50" y="5"/>
                    <a:pt x="59" y="4"/>
                    <a:pt x="69" y="4"/>
                  </a:cubicBezTo>
                  <a:cubicBezTo>
                    <a:pt x="78" y="3"/>
                    <a:pt x="88" y="3"/>
                    <a:pt x="97" y="3"/>
                  </a:cubicBezTo>
                  <a:cubicBezTo>
                    <a:pt x="114" y="3"/>
                    <a:pt x="131" y="3"/>
                    <a:pt x="147" y="4"/>
                  </a:cubicBezTo>
                  <a:cubicBezTo>
                    <a:pt x="149" y="4"/>
                    <a:pt x="149" y="1"/>
                    <a:pt x="147" y="1"/>
                  </a:cubicBezTo>
                  <a:cubicBezTo>
                    <a:pt x="128" y="0"/>
                    <a:pt x="109" y="0"/>
                    <a:pt x="90" y="0"/>
                  </a:cubicBezTo>
                  <a:cubicBezTo>
                    <a:pt x="81" y="0"/>
                    <a:pt x="71" y="0"/>
                    <a:pt x="62" y="1"/>
                  </a:cubicBezTo>
                  <a:cubicBezTo>
                    <a:pt x="52" y="2"/>
                    <a:pt x="43" y="3"/>
                    <a:pt x="34" y="7"/>
                  </a:cubicBezTo>
                  <a:cubicBezTo>
                    <a:pt x="30" y="8"/>
                    <a:pt x="25" y="10"/>
                    <a:pt x="22" y="13"/>
                  </a:cubicBezTo>
                  <a:cubicBezTo>
                    <a:pt x="18" y="15"/>
                    <a:pt x="15" y="17"/>
                    <a:pt x="13" y="20"/>
                  </a:cubicBezTo>
                  <a:cubicBezTo>
                    <a:pt x="7" y="25"/>
                    <a:pt x="3" y="31"/>
                    <a:pt x="2" y="38"/>
                  </a:cubicBezTo>
                  <a:cubicBezTo>
                    <a:pt x="0" y="46"/>
                    <a:pt x="0" y="54"/>
                    <a:pt x="3" y="61"/>
                  </a:cubicBezTo>
                  <a:cubicBezTo>
                    <a:pt x="6" y="69"/>
                    <a:pt x="12" y="76"/>
                    <a:pt x="20" y="81"/>
                  </a:cubicBezTo>
                  <a:cubicBezTo>
                    <a:pt x="28" y="86"/>
                    <a:pt x="38" y="89"/>
                    <a:pt x="49" y="90"/>
                  </a:cubicBezTo>
                  <a:cubicBezTo>
                    <a:pt x="50" y="90"/>
                    <a:pt x="51" y="90"/>
                    <a:pt x="52" y="90"/>
                  </a:cubicBezTo>
                  <a:cubicBezTo>
                    <a:pt x="54" y="90"/>
                    <a:pt x="55" y="90"/>
                    <a:pt x="56" y="90"/>
                  </a:cubicBezTo>
                  <a:cubicBezTo>
                    <a:pt x="58" y="91"/>
                    <a:pt x="60" y="91"/>
                    <a:pt x="61" y="91"/>
                  </a:cubicBezTo>
                  <a:cubicBezTo>
                    <a:pt x="63" y="91"/>
                    <a:pt x="64" y="91"/>
                    <a:pt x="66" y="91"/>
                  </a:cubicBezTo>
                  <a:cubicBezTo>
                    <a:pt x="67" y="91"/>
                    <a:pt x="68" y="91"/>
                    <a:pt x="70" y="91"/>
                  </a:cubicBezTo>
                  <a:cubicBezTo>
                    <a:pt x="71" y="91"/>
                    <a:pt x="72" y="91"/>
                    <a:pt x="73" y="91"/>
                  </a:cubicBezTo>
                  <a:cubicBezTo>
                    <a:pt x="74" y="91"/>
                    <a:pt x="75" y="91"/>
                    <a:pt x="77" y="91"/>
                  </a:cubicBezTo>
                  <a:cubicBezTo>
                    <a:pt x="87" y="91"/>
                    <a:pt x="98" y="91"/>
                    <a:pt x="108" y="91"/>
                  </a:cubicBezTo>
                  <a:cubicBezTo>
                    <a:pt x="110" y="91"/>
                    <a:pt x="111" y="91"/>
                    <a:pt x="112" y="91"/>
                  </a:cubicBezTo>
                  <a:cubicBezTo>
                    <a:pt x="112" y="91"/>
                    <a:pt x="311" y="91"/>
                    <a:pt x="517" y="91"/>
                  </a:cubicBezTo>
                  <a:lnTo>
                    <a:pt x="517" y="87"/>
                  </a:lnTo>
                  <a:close/>
                </a:path>
              </a:pathLst>
            </a:custGeom>
            <a:solidFill>
              <a:schemeClr val="bg1"/>
            </a:solidFill>
            <a:ln w="9525">
              <a:noFill/>
              <a:round/>
            </a:ln>
          </p:spPr>
          <p:txBody>
            <a:bodyPr anchor="ctr"/>
            <a:lstStyle/>
            <a:p>
              <a:pPr algn="ctr"/>
            </a:p>
          </p:txBody>
        </p:sp>
      </p:grpSp>
      <p:sp>
        <p:nvSpPr>
          <p:cNvPr id="58" name="Title 1"/>
          <p:cNvSpPr txBox="1"/>
          <p:nvPr/>
        </p:nvSpPr>
        <p:spPr>
          <a:xfrm>
            <a:off x="397380" y="22750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800" dirty="0">
                <a:solidFill>
                  <a:schemeClr val="bg2">
                    <a:lumMod val="65000"/>
                  </a:schemeClr>
                </a:solidFill>
                <a:latin typeface="微软雅黑" panose="020B0503020204020204" pitchFamily="34" charset="-122"/>
                <a:ea typeface="微软雅黑" panose="020B0503020204020204" pitchFamily="34" charset="-122"/>
              </a:rPr>
              <a:t>6.</a:t>
            </a:r>
            <a:r>
              <a:rPr lang="zh-CN" altLang="en-US" sz="1800" dirty="0">
                <a:solidFill>
                  <a:schemeClr val="bg2">
                    <a:lumMod val="65000"/>
                  </a:schemeClr>
                </a:solidFill>
                <a:latin typeface="微软雅黑" panose="020B0503020204020204" pitchFamily="34" charset="-122"/>
                <a:ea typeface="微软雅黑" panose="020B0503020204020204" pitchFamily="34" charset="-122"/>
              </a:rPr>
              <a:t>分割构成</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57980" y="1275715"/>
            <a:ext cx="4302760" cy="221551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分割是指把一个限定的空间按照一定的方法分成若干形态，形成新的整体形态的过程。在平面构成中，分割构成是指按照一定的比例关系，对画面或者基本形进行分割和划分的构成形式。在艺术造型活动中，分割本身只是基本手段，不是目的，分割的最终目的是获得新的空间，即如何在有限的空间内，把文字、图形等巧妙地配置起来，重构空间，形成一个新的统一整体。通过分割，可以从局部到整体对有限的空间进行周密的安排，这是达到形式美的一种方法。 </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500"/>
                                        <p:tgtEl>
                                          <p:spTgt spid="54"/>
                                        </p:tgtEl>
                                      </p:cBhvr>
                                    </p:animEffect>
                                    <p:anim calcmode="lin" valueType="num">
                                      <p:cBhvr>
                                        <p:cTn id="8" dur="1500" fill="hold"/>
                                        <p:tgtEl>
                                          <p:spTgt spid="54"/>
                                        </p:tgtEl>
                                        <p:attrNameLst>
                                          <p:attrName>ppt_w</p:attrName>
                                        </p:attrNameLst>
                                      </p:cBhvr>
                                      <p:tavLst>
                                        <p:tav tm="0" fmla="#ppt_w*sin(2.5*pi*$)">
                                          <p:val>
                                            <p:fltVal val="0"/>
                                          </p:val>
                                        </p:tav>
                                        <p:tav tm="100000">
                                          <p:val>
                                            <p:fltVal val="1"/>
                                          </p:val>
                                        </p:tav>
                                      </p:tavLst>
                                    </p:anim>
                                    <p:anim calcmode="lin" valueType="num">
                                      <p:cBhvr>
                                        <p:cTn id="9" dur="15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89890" y="825500"/>
            <a:ext cx="3049270" cy="1189355"/>
            <a:chOff x="2211160" y="894551"/>
            <a:chExt cx="2536787" cy="1127002"/>
          </a:xfrm>
        </p:grpSpPr>
        <p:grpSp>
          <p:nvGrpSpPr>
            <p:cNvPr id="53" name="组合 52"/>
            <p:cNvGrpSpPr/>
            <p:nvPr/>
          </p:nvGrpSpPr>
          <p:grpSpPr>
            <a:xfrm>
              <a:off x="2217353" y="894551"/>
              <a:ext cx="2530594" cy="1117307"/>
              <a:chOff x="2217353" y="894551"/>
              <a:chExt cx="2530594" cy="1117307"/>
            </a:xfrm>
          </p:grpSpPr>
          <p:grpSp>
            <p:nvGrpSpPr>
              <p:cNvPr id="50" name="组合 49"/>
              <p:cNvGrpSpPr/>
              <p:nvPr/>
            </p:nvGrpSpPr>
            <p:grpSpPr>
              <a:xfrm>
                <a:off x="2217353" y="894551"/>
                <a:ext cx="2530594" cy="1117307"/>
                <a:chOff x="2217353" y="894551"/>
                <a:chExt cx="2530594" cy="1117307"/>
              </a:xfrm>
            </p:grpSpPr>
            <p:sp>
              <p:nvSpPr>
                <p:cNvPr id="4" name="Freeform: Shape 26"/>
                <p:cNvSpPr/>
                <p:nvPr/>
              </p:nvSpPr>
              <p:spPr bwMode="auto">
                <a:xfrm>
                  <a:off x="2217353" y="1144188"/>
                  <a:ext cx="2530594" cy="867670"/>
                </a:xfrm>
                <a:custGeom>
                  <a:avLst/>
                  <a:gdLst/>
                  <a:ahLst/>
                  <a:cxnLst>
                    <a:cxn ang="0">
                      <a:pos x="56" y="0"/>
                    </a:cxn>
                    <a:cxn ang="0">
                      <a:pos x="43" y="1"/>
                    </a:cxn>
                    <a:cxn ang="0">
                      <a:pos x="12" y="4"/>
                    </a:cxn>
                    <a:cxn ang="0">
                      <a:pos x="0" y="24"/>
                    </a:cxn>
                    <a:cxn ang="0">
                      <a:pos x="0" y="61"/>
                    </a:cxn>
                    <a:cxn ang="0">
                      <a:pos x="0" y="97"/>
                    </a:cxn>
                    <a:cxn ang="0">
                      <a:pos x="0" y="106"/>
                    </a:cxn>
                    <a:cxn ang="0">
                      <a:pos x="0" y="113"/>
                    </a:cxn>
                    <a:cxn ang="0">
                      <a:pos x="16" y="137"/>
                    </a:cxn>
                    <a:cxn ang="0">
                      <a:pos x="51" y="148"/>
                    </a:cxn>
                    <a:cxn ang="0">
                      <a:pos x="55" y="149"/>
                    </a:cxn>
                    <a:cxn ang="0">
                      <a:pos x="516" y="149"/>
                    </a:cxn>
                    <a:cxn ang="0">
                      <a:pos x="516" y="0"/>
                    </a:cxn>
                    <a:cxn ang="0">
                      <a:pos x="502" y="0"/>
                    </a:cxn>
                    <a:cxn ang="0">
                      <a:pos x="292" y="0"/>
                    </a:cxn>
                    <a:cxn ang="0">
                      <a:pos x="164" y="0"/>
                    </a:cxn>
                    <a:cxn ang="0">
                      <a:pos x="112" y="0"/>
                    </a:cxn>
                    <a:cxn ang="0">
                      <a:pos x="56" y="0"/>
                    </a:cxn>
                  </a:cxnLst>
                  <a:rect l="0" t="0" r="r" b="b"/>
                  <a:pathLst>
                    <a:path w="516" h="149">
                      <a:moveTo>
                        <a:pt x="56" y="0"/>
                      </a:moveTo>
                      <a:cubicBezTo>
                        <a:pt x="52" y="0"/>
                        <a:pt x="47" y="1"/>
                        <a:pt x="43" y="1"/>
                      </a:cubicBezTo>
                      <a:cubicBezTo>
                        <a:pt x="32" y="1"/>
                        <a:pt x="22" y="1"/>
                        <a:pt x="12" y="4"/>
                      </a:cubicBezTo>
                      <a:cubicBezTo>
                        <a:pt x="0" y="8"/>
                        <a:pt x="0" y="12"/>
                        <a:pt x="0" y="24"/>
                      </a:cubicBezTo>
                      <a:cubicBezTo>
                        <a:pt x="0" y="36"/>
                        <a:pt x="0" y="48"/>
                        <a:pt x="0" y="61"/>
                      </a:cubicBezTo>
                      <a:cubicBezTo>
                        <a:pt x="0" y="73"/>
                        <a:pt x="0" y="85"/>
                        <a:pt x="0" y="97"/>
                      </a:cubicBezTo>
                      <a:cubicBezTo>
                        <a:pt x="0" y="100"/>
                        <a:pt x="0" y="103"/>
                        <a:pt x="0" y="106"/>
                      </a:cubicBezTo>
                      <a:cubicBezTo>
                        <a:pt x="0" y="108"/>
                        <a:pt x="0" y="110"/>
                        <a:pt x="0" y="113"/>
                      </a:cubicBezTo>
                      <a:cubicBezTo>
                        <a:pt x="1" y="123"/>
                        <a:pt x="8" y="132"/>
                        <a:pt x="16" y="137"/>
                      </a:cubicBezTo>
                      <a:cubicBezTo>
                        <a:pt x="26" y="144"/>
                        <a:pt x="39" y="147"/>
                        <a:pt x="51" y="148"/>
                      </a:cubicBezTo>
                      <a:cubicBezTo>
                        <a:pt x="52" y="149"/>
                        <a:pt x="54" y="149"/>
                        <a:pt x="55" y="149"/>
                      </a:cubicBezTo>
                      <a:cubicBezTo>
                        <a:pt x="516" y="149"/>
                        <a:pt x="516" y="149"/>
                        <a:pt x="516" y="149"/>
                      </a:cubicBezTo>
                      <a:cubicBezTo>
                        <a:pt x="516" y="149"/>
                        <a:pt x="516" y="0"/>
                        <a:pt x="516" y="0"/>
                      </a:cubicBezTo>
                      <a:cubicBezTo>
                        <a:pt x="516" y="0"/>
                        <a:pt x="503" y="0"/>
                        <a:pt x="502" y="0"/>
                      </a:cubicBezTo>
                      <a:cubicBezTo>
                        <a:pt x="432" y="0"/>
                        <a:pt x="362" y="0"/>
                        <a:pt x="292" y="0"/>
                      </a:cubicBezTo>
                      <a:cubicBezTo>
                        <a:pt x="249" y="0"/>
                        <a:pt x="207" y="0"/>
                        <a:pt x="164" y="0"/>
                      </a:cubicBezTo>
                      <a:cubicBezTo>
                        <a:pt x="147" y="0"/>
                        <a:pt x="129" y="0"/>
                        <a:pt x="112" y="0"/>
                      </a:cubicBezTo>
                      <a:cubicBezTo>
                        <a:pt x="93" y="0"/>
                        <a:pt x="75" y="0"/>
                        <a:pt x="5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sp>
              <p:nvSpPr>
                <p:cNvPr id="5" name="Freeform: Shape 27"/>
                <p:cNvSpPr/>
                <p:nvPr/>
              </p:nvSpPr>
              <p:spPr bwMode="auto">
                <a:xfrm>
                  <a:off x="2217353" y="894551"/>
                  <a:ext cx="724502" cy="860399"/>
                </a:xfrm>
                <a:custGeom>
                  <a:avLst/>
                  <a:gdLst/>
                  <a:ahLst/>
                  <a:cxnLst>
                    <a:cxn ang="0">
                      <a:pos x="148" y="0"/>
                    </a:cxn>
                    <a:cxn ang="0">
                      <a:pos x="75" y="0"/>
                    </a:cxn>
                    <a:cxn ang="0">
                      <a:pos x="56" y="1"/>
                    </a:cxn>
                    <a:cxn ang="0">
                      <a:pos x="33" y="5"/>
                    </a:cxn>
                    <a:cxn ang="0">
                      <a:pos x="23" y="10"/>
                    </a:cxn>
                    <a:cxn ang="0">
                      <a:pos x="2" y="35"/>
                    </a:cxn>
                    <a:cxn ang="0">
                      <a:pos x="0" y="44"/>
                    </a:cxn>
                    <a:cxn ang="0">
                      <a:pos x="0" y="59"/>
                    </a:cxn>
                    <a:cxn ang="0">
                      <a:pos x="0" y="96"/>
                    </a:cxn>
                    <a:cxn ang="0">
                      <a:pos x="0" y="133"/>
                    </a:cxn>
                    <a:cxn ang="0">
                      <a:pos x="0" y="141"/>
                    </a:cxn>
                    <a:cxn ang="0">
                      <a:pos x="0" y="148"/>
                    </a:cxn>
                    <a:cxn ang="0">
                      <a:pos x="4" y="134"/>
                    </a:cxn>
                    <a:cxn ang="0">
                      <a:pos x="7" y="129"/>
                    </a:cxn>
                    <a:cxn ang="0">
                      <a:pos x="11" y="124"/>
                    </a:cxn>
                    <a:cxn ang="0">
                      <a:pos x="16" y="120"/>
                    </a:cxn>
                    <a:cxn ang="0">
                      <a:pos x="34" y="111"/>
                    </a:cxn>
                    <a:cxn ang="0">
                      <a:pos x="41" y="109"/>
                    </a:cxn>
                    <a:cxn ang="0">
                      <a:pos x="106" y="105"/>
                    </a:cxn>
                    <a:cxn ang="0">
                      <a:pos x="111" y="105"/>
                    </a:cxn>
                    <a:cxn ang="0">
                      <a:pos x="148" y="105"/>
                    </a:cxn>
                    <a:cxn ang="0">
                      <a:pos x="148" y="0"/>
                    </a:cxn>
                  </a:cxnLst>
                  <a:rect l="0" t="0" r="r" b="b"/>
                  <a:pathLst>
                    <a:path w="148" h="148">
                      <a:moveTo>
                        <a:pt x="148" y="0"/>
                      </a:moveTo>
                      <a:cubicBezTo>
                        <a:pt x="75" y="0"/>
                        <a:pt x="75" y="0"/>
                        <a:pt x="75" y="0"/>
                      </a:cubicBezTo>
                      <a:cubicBezTo>
                        <a:pt x="69" y="0"/>
                        <a:pt x="63" y="0"/>
                        <a:pt x="56" y="1"/>
                      </a:cubicBezTo>
                      <a:cubicBezTo>
                        <a:pt x="49" y="1"/>
                        <a:pt x="41" y="3"/>
                        <a:pt x="33" y="5"/>
                      </a:cubicBezTo>
                      <a:cubicBezTo>
                        <a:pt x="30" y="7"/>
                        <a:pt x="27" y="8"/>
                        <a:pt x="23" y="10"/>
                      </a:cubicBezTo>
                      <a:cubicBezTo>
                        <a:pt x="13" y="16"/>
                        <a:pt x="5" y="24"/>
                        <a:pt x="2" y="35"/>
                      </a:cubicBezTo>
                      <a:cubicBezTo>
                        <a:pt x="1" y="38"/>
                        <a:pt x="0" y="41"/>
                        <a:pt x="0" y="44"/>
                      </a:cubicBezTo>
                      <a:cubicBezTo>
                        <a:pt x="0" y="49"/>
                        <a:pt x="0" y="54"/>
                        <a:pt x="0" y="59"/>
                      </a:cubicBezTo>
                      <a:cubicBezTo>
                        <a:pt x="0" y="72"/>
                        <a:pt x="0" y="84"/>
                        <a:pt x="0" y="96"/>
                      </a:cubicBezTo>
                      <a:cubicBezTo>
                        <a:pt x="0" y="109"/>
                        <a:pt x="0" y="121"/>
                        <a:pt x="0" y="133"/>
                      </a:cubicBezTo>
                      <a:cubicBezTo>
                        <a:pt x="0" y="136"/>
                        <a:pt x="0" y="139"/>
                        <a:pt x="0" y="141"/>
                      </a:cubicBezTo>
                      <a:cubicBezTo>
                        <a:pt x="0" y="144"/>
                        <a:pt x="0" y="146"/>
                        <a:pt x="0" y="148"/>
                      </a:cubicBezTo>
                      <a:cubicBezTo>
                        <a:pt x="1" y="143"/>
                        <a:pt x="2" y="138"/>
                        <a:pt x="4" y="134"/>
                      </a:cubicBezTo>
                      <a:cubicBezTo>
                        <a:pt x="5" y="132"/>
                        <a:pt x="6" y="131"/>
                        <a:pt x="7" y="129"/>
                      </a:cubicBezTo>
                      <a:cubicBezTo>
                        <a:pt x="8" y="127"/>
                        <a:pt x="10" y="126"/>
                        <a:pt x="11" y="124"/>
                      </a:cubicBezTo>
                      <a:cubicBezTo>
                        <a:pt x="13" y="123"/>
                        <a:pt x="14" y="121"/>
                        <a:pt x="16" y="120"/>
                      </a:cubicBezTo>
                      <a:cubicBezTo>
                        <a:pt x="22" y="116"/>
                        <a:pt x="28" y="113"/>
                        <a:pt x="34" y="111"/>
                      </a:cubicBezTo>
                      <a:cubicBezTo>
                        <a:pt x="36" y="110"/>
                        <a:pt x="39" y="110"/>
                        <a:pt x="41" y="109"/>
                      </a:cubicBezTo>
                      <a:cubicBezTo>
                        <a:pt x="62" y="103"/>
                        <a:pt x="84" y="105"/>
                        <a:pt x="106" y="105"/>
                      </a:cubicBezTo>
                      <a:cubicBezTo>
                        <a:pt x="107" y="105"/>
                        <a:pt x="109" y="105"/>
                        <a:pt x="111" y="105"/>
                      </a:cubicBezTo>
                      <a:cubicBezTo>
                        <a:pt x="131" y="105"/>
                        <a:pt x="148" y="105"/>
                        <a:pt x="148" y="105"/>
                      </a:cubicBezTo>
                      <a:lnTo>
                        <a:pt x="14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grpSp>
          <p:grpSp>
            <p:nvGrpSpPr>
              <p:cNvPr id="52" name="组合 51"/>
              <p:cNvGrpSpPr/>
              <p:nvPr/>
            </p:nvGrpSpPr>
            <p:grpSpPr>
              <a:xfrm>
                <a:off x="2456690" y="991563"/>
                <a:ext cx="2181860" cy="906144"/>
                <a:chOff x="2456690" y="991563"/>
                <a:chExt cx="2181860" cy="906144"/>
              </a:xfrm>
            </p:grpSpPr>
            <p:sp>
              <p:nvSpPr>
                <p:cNvPr id="7" name="Freeform: Shape 29"/>
                <p:cNvSpPr/>
                <p:nvPr/>
              </p:nvSpPr>
              <p:spPr bwMode="auto">
                <a:xfrm flipH="1">
                  <a:off x="4413562" y="1670655"/>
                  <a:ext cx="224988" cy="227052"/>
                </a:xfrm>
                <a:custGeom>
                  <a:avLst/>
                  <a:gdLst/>
                  <a:ahLst/>
                  <a:cxnLst>
                    <a:cxn ang="0">
                      <a:pos x="0" y="0"/>
                    </a:cxn>
                    <a:cxn ang="0">
                      <a:pos x="0" y="46"/>
                    </a:cxn>
                    <a:cxn ang="0">
                      <a:pos x="46" y="46"/>
                    </a:cxn>
                    <a:cxn ang="0">
                      <a:pos x="46" y="0"/>
                    </a:cxn>
                    <a:cxn ang="0">
                      <a:pos x="0" y="0"/>
                    </a:cxn>
                    <a:cxn ang="0">
                      <a:pos x="38" y="28"/>
                    </a:cxn>
                    <a:cxn ang="0">
                      <a:pos x="19" y="28"/>
                    </a:cxn>
                    <a:cxn ang="0">
                      <a:pos x="26" y="36"/>
                    </a:cxn>
                    <a:cxn ang="0">
                      <a:pos x="20" y="42"/>
                    </a:cxn>
                    <a:cxn ang="0">
                      <a:pos x="5" y="27"/>
                    </a:cxn>
                    <a:cxn ang="0">
                      <a:pos x="4" y="24"/>
                    </a:cxn>
                    <a:cxn ang="0">
                      <a:pos x="5" y="21"/>
                    </a:cxn>
                    <a:cxn ang="0">
                      <a:pos x="20" y="6"/>
                    </a:cxn>
                    <a:cxn ang="0">
                      <a:pos x="26" y="12"/>
                    </a:cxn>
                    <a:cxn ang="0">
                      <a:pos x="19" y="19"/>
                    </a:cxn>
                    <a:cxn ang="0">
                      <a:pos x="38" y="19"/>
                    </a:cxn>
                    <a:cxn ang="0">
                      <a:pos x="38" y="28"/>
                    </a:cxn>
                  </a:cxnLst>
                  <a:rect l="0" t="0" r="r" b="b"/>
                  <a:pathLst>
                    <a:path w="46" h="46">
                      <a:moveTo>
                        <a:pt x="0" y="0"/>
                      </a:moveTo>
                      <a:cubicBezTo>
                        <a:pt x="0" y="46"/>
                        <a:pt x="0" y="46"/>
                        <a:pt x="0" y="46"/>
                      </a:cubicBezTo>
                      <a:cubicBezTo>
                        <a:pt x="46" y="46"/>
                        <a:pt x="46" y="46"/>
                        <a:pt x="46" y="46"/>
                      </a:cubicBezTo>
                      <a:cubicBezTo>
                        <a:pt x="46" y="0"/>
                        <a:pt x="46" y="0"/>
                        <a:pt x="46" y="0"/>
                      </a:cubicBezTo>
                      <a:lnTo>
                        <a:pt x="0" y="0"/>
                      </a:lnTo>
                      <a:close/>
                      <a:moveTo>
                        <a:pt x="38" y="28"/>
                      </a:moveTo>
                      <a:cubicBezTo>
                        <a:pt x="19" y="28"/>
                        <a:pt x="19" y="28"/>
                        <a:pt x="19" y="28"/>
                      </a:cubicBezTo>
                      <a:cubicBezTo>
                        <a:pt x="21" y="31"/>
                        <a:pt x="24" y="33"/>
                        <a:pt x="26" y="36"/>
                      </a:cubicBezTo>
                      <a:cubicBezTo>
                        <a:pt x="30" y="40"/>
                        <a:pt x="24" y="46"/>
                        <a:pt x="20" y="42"/>
                      </a:cubicBezTo>
                      <a:cubicBezTo>
                        <a:pt x="15" y="37"/>
                        <a:pt x="10" y="32"/>
                        <a:pt x="5" y="27"/>
                      </a:cubicBezTo>
                      <a:cubicBezTo>
                        <a:pt x="4" y="26"/>
                        <a:pt x="4" y="25"/>
                        <a:pt x="4" y="24"/>
                      </a:cubicBezTo>
                      <a:cubicBezTo>
                        <a:pt x="4" y="23"/>
                        <a:pt x="4" y="22"/>
                        <a:pt x="5" y="21"/>
                      </a:cubicBezTo>
                      <a:cubicBezTo>
                        <a:pt x="10" y="16"/>
                        <a:pt x="15" y="11"/>
                        <a:pt x="20" y="6"/>
                      </a:cubicBezTo>
                      <a:cubicBezTo>
                        <a:pt x="24" y="2"/>
                        <a:pt x="30" y="8"/>
                        <a:pt x="26" y="12"/>
                      </a:cubicBezTo>
                      <a:cubicBezTo>
                        <a:pt x="24" y="14"/>
                        <a:pt x="21" y="17"/>
                        <a:pt x="19" y="19"/>
                      </a:cubicBezTo>
                      <a:cubicBezTo>
                        <a:pt x="38" y="19"/>
                        <a:pt x="38" y="19"/>
                        <a:pt x="38" y="19"/>
                      </a:cubicBezTo>
                      <a:cubicBezTo>
                        <a:pt x="44" y="19"/>
                        <a:pt x="44" y="28"/>
                        <a:pt x="38" y="28"/>
                      </a:cubicBezTo>
                      <a:close/>
                    </a:path>
                  </a:pathLst>
                </a:custGeom>
                <a:solidFill>
                  <a:srgbClr val="FFFFFF"/>
                </a:solidFill>
                <a:ln w="9525">
                  <a:noFill/>
                  <a:round/>
                </a:ln>
              </p:spPr>
              <p:txBody>
                <a:bodyPr anchor="ctr"/>
                <a:lstStyle/>
                <a:p>
                  <a:pPr algn="ctr"/>
                </a:p>
              </p:txBody>
            </p:sp>
            <p:sp>
              <p:nvSpPr>
                <p:cNvPr id="8" name="TextBox 30"/>
                <p:cNvSpPr txBox="1"/>
                <p:nvPr/>
              </p:nvSpPr>
              <p:spPr>
                <a:xfrm>
                  <a:off x="2456690" y="991563"/>
                  <a:ext cx="309219" cy="253915"/>
                </a:xfrm>
                <a:prstGeom prst="rect">
                  <a:avLst/>
                </a:prstGeom>
                <a:noFill/>
              </p:spPr>
              <p:txBody>
                <a:bodyPr wrap="none">
                  <a:noAutofit/>
                </a:bodyPr>
                <a:lstStyle/>
                <a:p>
                  <a:pPr algn="ctr"/>
                  <a:r>
                    <a:rPr lang="ar-SA" sz="2100" b="1">
                      <a:solidFill>
                        <a:schemeClr val="tx1"/>
                      </a:solidFill>
                    </a:rPr>
                    <a:t>0</a:t>
                  </a:r>
                  <a:r>
                    <a:rPr lang="en-US" altLang="ar-SA" sz="2100" b="1">
                      <a:solidFill>
                        <a:schemeClr val="tx1"/>
                      </a:solidFill>
                    </a:rPr>
                    <a:t>2</a:t>
                  </a:r>
                  <a:endParaRPr lang="en-US" altLang="ar-SA" sz="2100" b="1">
                    <a:solidFill>
                      <a:schemeClr val="tx1"/>
                    </a:solidFill>
                  </a:endParaRPr>
                </a:p>
              </p:txBody>
            </p:sp>
            <p:sp>
              <p:nvSpPr>
                <p:cNvPr id="31" name="TextBox 70"/>
                <p:cNvSpPr txBox="1"/>
                <p:nvPr/>
              </p:nvSpPr>
              <p:spPr bwMode="auto">
                <a:xfrm>
                  <a:off x="2941856" y="1359352"/>
                  <a:ext cx="1471706" cy="307316"/>
                </a:xfrm>
                <a:prstGeom prst="rect">
                  <a:avLst/>
                </a:prstGeom>
                <a:noFill/>
              </p:spPr>
              <p:txBody>
                <a:bodyPr wrap="none" lIns="216000" tIns="0" rIns="0" bIns="0" anchor="ctr" anchorCtr="0">
                  <a:normAutofit/>
                </a:bodyPr>
                <a:lstStyle/>
                <a:p>
                  <a:pPr algn="l" latinLnBrk="0"/>
                  <a:r>
                    <a:rPr lang="zh-CN" altLang="en-US" sz="1400" dirty="0">
                      <a:solidFill>
                        <a:schemeClr val="tx1"/>
                      </a:solidFill>
                      <a:effectLst/>
                    </a:rPr>
                    <a:t>分割的特点</a:t>
                  </a:r>
                  <a:endParaRPr lang="zh-CN" altLang="en-US" sz="1400" dirty="0">
                    <a:solidFill>
                      <a:schemeClr val="tx1"/>
                    </a:solidFill>
                    <a:effectLst/>
                  </a:endParaRPr>
                </a:p>
              </p:txBody>
            </p:sp>
          </p:grpSp>
        </p:grpSp>
        <p:sp>
          <p:nvSpPr>
            <p:cNvPr id="6" name="Freeform: Shape 28"/>
            <p:cNvSpPr/>
            <p:nvPr/>
          </p:nvSpPr>
          <p:spPr bwMode="auto">
            <a:xfrm>
              <a:off x="2211160" y="1493195"/>
              <a:ext cx="2536787" cy="528358"/>
            </a:xfrm>
            <a:custGeom>
              <a:avLst/>
              <a:gdLst/>
              <a:ahLst/>
              <a:cxnLst>
                <a:cxn ang="0">
                  <a:pos x="517" y="87"/>
                </a:cxn>
                <a:cxn ang="0">
                  <a:pos x="113" y="87"/>
                </a:cxn>
                <a:cxn ang="0">
                  <a:pos x="109" y="87"/>
                </a:cxn>
                <a:cxn ang="0">
                  <a:pos x="85" y="88"/>
                </a:cxn>
                <a:cxn ang="0">
                  <a:pos x="65" y="87"/>
                </a:cxn>
                <a:cxn ang="0">
                  <a:pos x="59" y="87"/>
                </a:cxn>
                <a:cxn ang="0">
                  <a:pos x="55" y="87"/>
                </a:cxn>
                <a:cxn ang="0">
                  <a:pos x="48" y="86"/>
                </a:cxn>
                <a:cxn ang="0">
                  <a:pos x="20" y="77"/>
                </a:cxn>
                <a:cxn ang="0">
                  <a:pos x="5" y="58"/>
                </a:cxn>
                <a:cxn ang="0">
                  <a:pos x="6" y="36"/>
                </a:cxn>
                <a:cxn ang="0">
                  <a:pos x="18" y="19"/>
                </a:cxn>
                <a:cxn ang="0">
                  <a:pos x="22" y="16"/>
                </a:cxn>
                <a:cxn ang="0">
                  <a:pos x="28" y="13"/>
                </a:cxn>
                <a:cxn ang="0">
                  <a:pos x="41" y="8"/>
                </a:cxn>
                <a:cxn ang="0">
                  <a:pos x="69" y="4"/>
                </a:cxn>
                <a:cxn ang="0">
                  <a:pos x="97" y="3"/>
                </a:cxn>
                <a:cxn ang="0">
                  <a:pos x="147" y="4"/>
                </a:cxn>
                <a:cxn ang="0">
                  <a:pos x="147" y="1"/>
                </a:cxn>
                <a:cxn ang="0">
                  <a:pos x="90" y="0"/>
                </a:cxn>
                <a:cxn ang="0">
                  <a:pos x="62" y="1"/>
                </a:cxn>
                <a:cxn ang="0">
                  <a:pos x="34" y="7"/>
                </a:cxn>
                <a:cxn ang="0">
                  <a:pos x="22" y="13"/>
                </a:cxn>
                <a:cxn ang="0">
                  <a:pos x="13" y="20"/>
                </a:cxn>
                <a:cxn ang="0">
                  <a:pos x="2" y="38"/>
                </a:cxn>
                <a:cxn ang="0">
                  <a:pos x="3" y="61"/>
                </a:cxn>
                <a:cxn ang="0">
                  <a:pos x="20" y="81"/>
                </a:cxn>
                <a:cxn ang="0">
                  <a:pos x="49" y="90"/>
                </a:cxn>
                <a:cxn ang="0">
                  <a:pos x="52" y="90"/>
                </a:cxn>
                <a:cxn ang="0">
                  <a:pos x="56" y="90"/>
                </a:cxn>
                <a:cxn ang="0">
                  <a:pos x="61" y="91"/>
                </a:cxn>
                <a:cxn ang="0">
                  <a:pos x="66" y="91"/>
                </a:cxn>
                <a:cxn ang="0">
                  <a:pos x="70" y="91"/>
                </a:cxn>
                <a:cxn ang="0">
                  <a:pos x="73" y="91"/>
                </a:cxn>
                <a:cxn ang="0">
                  <a:pos x="77" y="91"/>
                </a:cxn>
                <a:cxn ang="0">
                  <a:pos x="108" y="91"/>
                </a:cxn>
                <a:cxn ang="0">
                  <a:pos x="112" y="91"/>
                </a:cxn>
                <a:cxn ang="0">
                  <a:pos x="517" y="91"/>
                </a:cxn>
                <a:cxn ang="0">
                  <a:pos x="517" y="87"/>
                </a:cxn>
              </a:cxnLst>
              <a:rect l="0" t="0" r="r" b="b"/>
              <a:pathLst>
                <a:path w="517" h="91">
                  <a:moveTo>
                    <a:pt x="517" y="87"/>
                  </a:moveTo>
                  <a:cubicBezTo>
                    <a:pt x="312" y="87"/>
                    <a:pt x="113" y="87"/>
                    <a:pt x="113" y="87"/>
                  </a:cubicBezTo>
                  <a:cubicBezTo>
                    <a:pt x="112" y="87"/>
                    <a:pt x="111" y="87"/>
                    <a:pt x="109" y="87"/>
                  </a:cubicBezTo>
                  <a:cubicBezTo>
                    <a:pt x="101" y="87"/>
                    <a:pt x="93" y="87"/>
                    <a:pt x="85" y="88"/>
                  </a:cubicBezTo>
                  <a:cubicBezTo>
                    <a:pt x="78" y="88"/>
                    <a:pt x="72" y="88"/>
                    <a:pt x="65" y="87"/>
                  </a:cubicBezTo>
                  <a:cubicBezTo>
                    <a:pt x="63" y="87"/>
                    <a:pt x="61" y="87"/>
                    <a:pt x="59" y="87"/>
                  </a:cubicBezTo>
                  <a:cubicBezTo>
                    <a:pt x="58" y="87"/>
                    <a:pt x="56" y="87"/>
                    <a:pt x="55" y="87"/>
                  </a:cubicBezTo>
                  <a:cubicBezTo>
                    <a:pt x="52" y="87"/>
                    <a:pt x="50" y="87"/>
                    <a:pt x="48" y="86"/>
                  </a:cubicBezTo>
                  <a:cubicBezTo>
                    <a:pt x="38" y="85"/>
                    <a:pt x="28" y="82"/>
                    <a:pt x="20" y="77"/>
                  </a:cubicBezTo>
                  <a:cubicBezTo>
                    <a:pt x="13" y="72"/>
                    <a:pt x="8" y="66"/>
                    <a:pt x="5" y="58"/>
                  </a:cubicBezTo>
                  <a:cubicBezTo>
                    <a:pt x="3" y="51"/>
                    <a:pt x="3" y="43"/>
                    <a:pt x="6" y="36"/>
                  </a:cubicBezTo>
                  <a:cubicBezTo>
                    <a:pt x="8" y="29"/>
                    <a:pt x="13" y="24"/>
                    <a:pt x="18" y="19"/>
                  </a:cubicBezTo>
                  <a:cubicBezTo>
                    <a:pt x="19" y="18"/>
                    <a:pt x="21" y="17"/>
                    <a:pt x="22" y="16"/>
                  </a:cubicBezTo>
                  <a:cubicBezTo>
                    <a:pt x="24" y="15"/>
                    <a:pt x="26" y="14"/>
                    <a:pt x="28" y="13"/>
                  </a:cubicBezTo>
                  <a:cubicBezTo>
                    <a:pt x="32" y="11"/>
                    <a:pt x="36" y="9"/>
                    <a:pt x="41" y="8"/>
                  </a:cubicBezTo>
                  <a:cubicBezTo>
                    <a:pt x="50" y="5"/>
                    <a:pt x="59" y="4"/>
                    <a:pt x="69" y="4"/>
                  </a:cubicBezTo>
                  <a:cubicBezTo>
                    <a:pt x="78" y="3"/>
                    <a:pt x="88" y="3"/>
                    <a:pt x="97" y="3"/>
                  </a:cubicBezTo>
                  <a:cubicBezTo>
                    <a:pt x="114" y="3"/>
                    <a:pt x="131" y="3"/>
                    <a:pt x="147" y="4"/>
                  </a:cubicBezTo>
                  <a:cubicBezTo>
                    <a:pt x="149" y="4"/>
                    <a:pt x="149" y="1"/>
                    <a:pt x="147" y="1"/>
                  </a:cubicBezTo>
                  <a:cubicBezTo>
                    <a:pt x="128" y="0"/>
                    <a:pt x="109" y="0"/>
                    <a:pt x="90" y="0"/>
                  </a:cubicBezTo>
                  <a:cubicBezTo>
                    <a:pt x="81" y="0"/>
                    <a:pt x="71" y="0"/>
                    <a:pt x="62" y="1"/>
                  </a:cubicBezTo>
                  <a:cubicBezTo>
                    <a:pt x="52" y="2"/>
                    <a:pt x="43" y="3"/>
                    <a:pt x="34" y="7"/>
                  </a:cubicBezTo>
                  <a:cubicBezTo>
                    <a:pt x="30" y="8"/>
                    <a:pt x="25" y="10"/>
                    <a:pt x="22" y="13"/>
                  </a:cubicBezTo>
                  <a:cubicBezTo>
                    <a:pt x="18" y="15"/>
                    <a:pt x="15" y="17"/>
                    <a:pt x="13" y="20"/>
                  </a:cubicBezTo>
                  <a:cubicBezTo>
                    <a:pt x="7" y="25"/>
                    <a:pt x="3" y="31"/>
                    <a:pt x="2" y="38"/>
                  </a:cubicBezTo>
                  <a:cubicBezTo>
                    <a:pt x="0" y="46"/>
                    <a:pt x="0" y="54"/>
                    <a:pt x="3" y="61"/>
                  </a:cubicBezTo>
                  <a:cubicBezTo>
                    <a:pt x="6" y="69"/>
                    <a:pt x="12" y="76"/>
                    <a:pt x="20" y="81"/>
                  </a:cubicBezTo>
                  <a:cubicBezTo>
                    <a:pt x="28" y="86"/>
                    <a:pt x="38" y="89"/>
                    <a:pt x="49" y="90"/>
                  </a:cubicBezTo>
                  <a:cubicBezTo>
                    <a:pt x="50" y="90"/>
                    <a:pt x="51" y="90"/>
                    <a:pt x="52" y="90"/>
                  </a:cubicBezTo>
                  <a:cubicBezTo>
                    <a:pt x="54" y="90"/>
                    <a:pt x="55" y="90"/>
                    <a:pt x="56" y="90"/>
                  </a:cubicBezTo>
                  <a:cubicBezTo>
                    <a:pt x="58" y="91"/>
                    <a:pt x="60" y="91"/>
                    <a:pt x="61" y="91"/>
                  </a:cubicBezTo>
                  <a:cubicBezTo>
                    <a:pt x="63" y="91"/>
                    <a:pt x="64" y="91"/>
                    <a:pt x="66" y="91"/>
                  </a:cubicBezTo>
                  <a:cubicBezTo>
                    <a:pt x="67" y="91"/>
                    <a:pt x="68" y="91"/>
                    <a:pt x="70" y="91"/>
                  </a:cubicBezTo>
                  <a:cubicBezTo>
                    <a:pt x="71" y="91"/>
                    <a:pt x="72" y="91"/>
                    <a:pt x="73" y="91"/>
                  </a:cubicBezTo>
                  <a:cubicBezTo>
                    <a:pt x="74" y="91"/>
                    <a:pt x="75" y="91"/>
                    <a:pt x="77" y="91"/>
                  </a:cubicBezTo>
                  <a:cubicBezTo>
                    <a:pt x="87" y="91"/>
                    <a:pt x="98" y="91"/>
                    <a:pt x="108" y="91"/>
                  </a:cubicBezTo>
                  <a:cubicBezTo>
                    <a:pt x="110" y="91"/>
                    <a:pt x="111" y="91"/>
                    <a:pt x="112" y="91"/>
                  </a:cubicBezTo>
                  <a:cubicBezTo>
                    <a:pt x="112" y="91"/>
                    <a:pt x="311" y="91"/>
                    <a:pt x="517" y="91"/>
                  </a:cubicBezTo>
                  <a:lnTo>
                    <a:pt x="517" y="87"/>
                  </a:lnTo>
                  <a:close/>
                </a:path>
              </a:pathLst>
            </a:custGeom>
            <a:solidFill>
              <a:schemeClr val="bg1"/>
            </a:solidFill>
            <a:ln w="9525">
              <a:noFill/>
              <a:round/>
            </a:ln>
          </p:spPr>
          <p:txBody>
            <a:bodyPr anchor="ctr"/>
            <a:lstStyle/>
            <a:p>
              <a:pPr algn="ctr"/>
            </a:p>
          </p:txBody>
        </p:sp>
      </p:grpSp>
      <p:sp>
        <p:nvSpPr>
          <p:cNvPr id="2" name="文本框 1"/>
          <p:cNvSpPr txBox="1"/>
          <p:nvPr/>
        </p:nvSpPr>
        <p:spPr>
          <a:xfrm>
            <a:off x="4157980" y="1275715"/>
            <a:ext cx="4302760" cy="138493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分割的特点是：“割”而不断，“分”而不“离”。分割合理的空间表现明快、直率、清晰，分割线的限制能使形象在井然有序的空间里更集中、更有条理。有条不紊的画面分割具有较强的秩序性，给人留下冷静和理智的印象，画面中渐次的变化过程形成了富有韵律的秩序的美感。</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500"/>
                                        <p:tgtEl>
                                          <p:spTgt spid="54"/>
                                        </p:tgtEl>
                                      </p:cBhvr>
                                    </p:animEffect>
                                    <p:anim calcmode="lin" valueType="num">
                                      <p:cBhvr>
                                        <p:cTn id="8" dur="1500" fill="hold"/>
                                        <p:tgtEl>
                                          <p:spTgt spid="54"/>
                                        </p:tgtEl>
                                        <p:attrNameLst>
                                          <p:attrName>ppt_w</p:attrName>
                                        </p:attrNameLst>
                                      </p:cBhvr>
                                      <p:tavLst>
                                        <p:tav tm="0" fmla="#ppt_w*sin(2.5*pi*$)">
                                          <p:val>
                                            <p:fltVal val="0"/>
                                          </p:val>
                                        </p:tav>
                                        <p:tav tm="100000">
                                          <p:val>
                                            <p:fltVal val="1"/>
                                          </p:val>
                                        </p:tav>
                                      </p:tavLst>
                                    </p:anim>
                                    <p:anim calcmode="lin" valueType="num">
                                      <p:cBhvr>
                                        <p:cTn id="9" dur="15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72110" y="577850"/>
            <a:ext cx="3049270" cy="1189355"/>
            <a:chOff x="2211160" y="894551"/>
            <a:chExt cx="2536787" cy="1127002"/>
          </a:xfrm>
        </p:grpSpPr>
        <p:grpSp>
          <p:nvGrpSpPr>
            <p:cNvPr id="53" name="组合 52"/>
            <p:cNvGrpSpPr/>
            <p:nvPr/>
          </p:nvGrpSpPr>
          <p:grpSpPr>
            <a:xfrm>
              <a:off x="2217353" y="894551"/>
              <a:ext cx="2530594" cy="1117307"/>
              <a:chOff x="2217353" y="894551"/>
              <a:chExt cx="2530594" cy="1117307"/>
            </a:xfrm>
          </p:grpSpPr>
          <p:grpSp>
            <p:nvGrpSpPr>
              <p:cNvPr id="50" name="组合 49"/>
              <p:cNvGrpSpPr/>
              <p:nvPr/>
            </p:nvGrpSpPr>
            <p:grpSpPr>
              <a:xfrm>
                <a:off x="2217353" y="894551"/>
                <a:ext cx="2530594" cy="1117307"/>
                <a:chOff x="2217353" y="894551"/>
                <a:chExt cx="2530594" cy="1117307"/>
              </a:xfrm>
            </p:grpSpPr>
            <p:sp>
              <p:nvSpPr>
                <p:cNvPr id="4" name="Freeform: Shape 26"/>
                <p:cNvSpPr/>
                <p:nvPr/>
              </p:nvSpPr>
              <p:spPr bwMode="auto">
                <a:xfrm>
                  <a:off x="2217353" y="1144188"/>
                  <a:ext cx="2530594" cy="867670"/>
                </a:xfrm>
                <a:custGeom>
                  <a:avLst/>
                  <a:gdLst/>
                  <a:ahLst/>
                  <a:cxnLst>
                    <a:cxn ang="0">
                      <a:pos x="56" y="0"/>
                    </a:cxn>
                    <a:cxn ang="0">
                      <a:pos x="43" y="1"/>
                    </a:cxn>
                    <a:cxn ang="0">
                      <a:pos x="12" y="4"/>
                    </a:cxn>
                    <a:cxn ang="0">
                      <a:pos x="0" y="24"/>
                    </a:cxn>
                    <a:cxn ang="0">
                      <a:pos x="0" y="61"/>
                    </a:cxn>
                    <a:cxn ang="0">
                      <a:pos x="0" y="97"/>
                    </a:cxn>
                    <a:cxn ang="0">
                      <a:pos x="0" y="106"/>
                    </a:cxn>
                    <a:cxn ang="0">
                      <a:pos x="0" y="113"/>
                    </a:cxn>
                    <a:cxn ang="0">
                      <a:pos x="16" y="137"/>
                    </a:cxn>
                    <a:cxn ang="0">
                      <a:pos x="51" y="148"/>
                    </a:cxn>
                    <a:cxn ang="0">
                      <a:pos x="55" y="149"/>
                    </a:cxn>
                    <a:cxn ang="0">
                      <a:pos x="516" y="149"/>
                    </a:cxn>
                    <a:cxn ang="0">
                      <a:pos x="516" y="0"/>
                    </a:cxn>
                    <a:cxn ang="0">
                      <a:pos x="502" y="0"/>
                    </a:cxn>
                    <a:cxn ang="0">
                      <a:pos x="292" y="0"/>
                    </a:cxn>
                    <a:cxn ang="0">
                      <a:pos x="164" y="0"/>
                    </a:cxn>
                    <a:cxn ang="0">
                      <a:pos x="112" y="0"/>
                    </a:cxn>
                    <a:cxn ang="0">
                      <a:pos x="56" y="0"/>
                    </a:cxn>
                  </a:cxnLst>
                  <a:rect l="0" t="0" r="r" b="b"/>
                  <a:pathLst>
                    <a:path w="516" h="149">
                      <a:moveTo>
                        <a:pt x="56" y="0"/>
                      </a:moveTo>
                      <a:cubicBezTo>
                        <a:pt x="52" y="0"/>
                        <a:pt x="47" y="1"/>
                        <a:pt x="43" y="1"/>
                      </a:cubicBezTo>
                      <a:cubicBezTo>
                        <a:pt x="32" y="1"/>
                        <a:pt x="22" y="1"/>
                        <a:pt x="12" y="4"/>
                      </a:cubicBezTo>
                      <a:cubicBezTo>
                        <a:pt x="0" y="8"/>
                        <a:pt x="0" y="12"/>
                        <a:pt x="0" y="24"/>
                      </a:cubicBezTo>
                      <a:cubicBezTo>
                        <a:pt x="0" y="36"/>
                        <a:pt x="0" y="48"/>
                        <a:pt x="0" y="61"/>
                      </a:cubicBezTo>
                      <a:cubicBezTo>
                        <a:pt x="0" y="73"/>
                        <a:pt x="0" y="85"/>
                        <a:pt x="0" y="97"/>
                      </a:cubicBezTo>
                      <a:cubicBezTo>
                        <a:pt x="0" y="100"/>
                        <a:pt x="0" y="103"/>
                        <a:pt x="0" y="106"/>
                      </a:cubicBezTo>
                      <a:cubicBezTo>
                        <a:pt x="0" y="108"/>
                        <a:pt x="0" y="110"/>
                        <a:pt x="0" y="113"/>
                      </a:cubicBezTo>
                      <a:cubicBezTo>
                        <a:pt x="1" y="123"/>
                        <a:pt x="8" y="132"/>
                        <a:pt x="16" y="137"/>
                      </a:cubicBezTo>
                      <a:cubicBezTo>
                        <a:pt x="26" y="144"/>
                        <a:pt x="39" y="147"/>
                        <a:pt x="51" y="148"/>
                      </a:cubicBezTo>
                      <a:cubicBezTo>
                        <a:pt x="52" y="149"/>
                        <a:pt x="54" y="149"/>
                        <a:pt x="55" y="149"/>
                      </a:cubicBezTo>
                      <a:cubicBezTo>
                        <a:pt x="516" y="149"/>
                        <a:pt x="516" y="149"/>
                        <a:pt x="516" y="149"/>
                      </a:cubicBezTo>
                      <a:cubicBezTo>
                        <a:pt x="516" y="149"/>
                        <a:pt x="516" y="0"/>
                        <a:pt x="516" y="0"/>
                      </a:cubicBezTo>
                      <a:cubicBezTo>
                        <a:pt x="516" y="0"/>
                        <a:pt x="503" y="0"/>
                        <a:pt x="502" y="0"/>
                      </a:cubicBezTo>
                      <a:cubicBezTo>
                        <a:pt x="432" y="0"/>
                        <a:pt x="362" y="0"/>
                        <a:pt x="292" y="0"/>
                      </a:cubicBezTo>
                      <a:cubicBezTo>
                        <a:pt x="249" y="0"/>
                        <a:pt x="207" y="0"/>
                        <a:pt x="164" y="0"/>
                      </a:cubicBezTo>
                      <a:cubicBezTo>
                        <a:pt x="147" y="0"/>
                        <a:pt x="129" y="0"/>
                        <a:pt x="112" y="0"/>
                      </a:cubicBezTo>
                      <a:cubicBezTo>
                        <a:pt x="93" y="0"/>
                        <a:pt x="75" y="0"/>
                        <a:pt x="5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sp>
              <p:nvSpPr>
                <p:cNvPr id="5" name="Freeform: Shape 27"/>
                <p:cNvSpPr/>
                <p:nvPr/>
              </p:nvSpPr>
              <p:spPr bwMode="auto">
                <a:xfrm>
                  <a:off x="2217353" y="894551"/>
                  <a:ext cx="724502" cy="860399"/>
                </a:xfrm>
                <a:custGeom>
                  <a:avLst/>
                  <a:gdLst/>
                  <a:ahLst/>
                  <a:cxnLst>
                    <a:cxn ang="0">
                      <a:pos x="148" y="0"/>
                    </a:cxn>
                    <a:cxn ang="0">
                      <a:pos x="75" y="0"/>
                    </a:cxn>
                    <a:cxn ang="0">
                      <a:pos x="56" y="1"/>
                    </a:cxn>
                    <a:cxn ang="0">
                      <a:pos x="33" y="5"/>
                    </a:cxn>
                    <a:cxn ang="0">
                      <a:pos x="23" y="10"/>
                    </a:cxn>
                    <a:cxn ang="0">
                      <a:pos x="2" y="35"/>
                    </a:cxn>
                    <a:cxn ang="0">
                      <a:pos x="0" y="44"/>
                    </a:cxn>
                    <a:cxn ang="0">
                      <a:pos x="0" y="59"/>
                    </a:cxn>
                    <a:cxn ang="0">
                      <a:pos x="0" y="96"/>
                    </a:cxn>
                    <a:cxn ang="0">
                      <a:pos x="0" y="133"/>
                    </a:cxn>
                    <a:cxn ang="0">
                      <a:pos x="0" y="141"/>
                    </a:cxn>
                    <a:cxn ang="0">
                      <a:pos x="0" y="148"/>
                    </a:cxn>
                    <a:cxn ang="0">
                      <a:pos x="4" y="134"/>
                    </a:cxn>
                    <a:cxn ang="0">
                      <a:pos x="7" y="129"/>
                    </a:cxn>
                    <a:cxn ang="0">
                      <a:pos x="11" y="124"/>
                    </a:cxn>
                    <a:cxn ang="0">
                      <a:pos x="16" y="120"/>
                    </a:cxn>
                    <a:cxn ang="0">
                      <a:pos x="34" y="111"/>
                    </a:cxn>
                    <a:cxn ang="0">
                      <a:pos x="41" y="109"/>
                    </a:cxn>
                    <a:cxn ang="0">
                      <a:pos x="106" y="105"/>
                    </a:cxn>
                    <a:cxn ang="0">
                      <a:pos x="111" y="105"/>
                    </a:cxn>
                    <a:cxn ang="0">
                      <a:pos x="148" y="105"/>
                    </a:cxn>
                    <a:cxn ang="0">
                      <a:pos x="148" y="0"/>
                    </a:cxn>
                  </a:cxnLst>
                  <a:rect l="0" t="0" r="r" b="b"/>
                  <a:pathLst>
                    <a:path w="148" h="148">
                      <a:moveTo>
                        <a:pt x="148" y="0"/>
                      </a:moveTo>
                      <a:cubicBezTo>
                        <a:pt x="75" y="0"/>
                        <a:pt x="75" y="0"/>
                        <a:pt x="75" y="0"/>
                      </a:cubicBezTo>
                      <a:cubicBezTo>
                        <a:pt x="69" y="0"/>
                        <a:pt x="63" y="0"/>
                        <a:pt x="56" y="1"/>
                      </a:cubicBezTo>
                      <a:cubicBezTo>
                        <a:pt x="49" y="1"/>
                        <a:pt x="41" y="3"/>
                        <a:pt x="33" y="5"/>
                      </a:cubicBezTo>
                      <a:cubicBezTo>
                        <a:pt x="30" y="7"/>
                        <a:pt x="27" y="8"/>
                        <a:pt x="23" y="10"/>
                      </a:cubicBezTo>
                      <a:cubicBezTo>
                        <a:pt x="13" y="16"/>
                        <a:pt x="5" y="24"/>
                        <a:pt x="2" y="35"/>
                      </a:cubicBezTo>
                      <a:cubicBezTo>
                        <a:pt x="1" y="38"/>
                        <a:pt x="0" y="41"/>
                        <a:pt x="0" y="44"/>
                      </a:cubicBezTo>
                      <a:cubicBezTo>
                        <a:pt x="0" y="49"/>
                        <a:pt x="0" y="54"/>
                        <a:pt x="0" y="59"/>
                      </a:cubicBezTo>
                      <a:cubicBezTo>
                        <a:pt x="0" y="72"/>
                        <a:pt x="0" y="84"/>
                        <a:pt x="0" y="96"/>
                      </a:cubicBezTo>
                      <a:cubicBezTo>
                        <a:pt x="0" y="109"/>
                        <a:pt x="0" y="121"/>
                        <a:pt x="0" y="133"/>
                      </a:cubicBezTo>
                      <a:cubicBezTo>
                        <a:pt x="0" y="136"/>
                        <a:pt x="0" y="139"/>
                        <a:pt x="0" y="141"/>
                      </a:cubicBezTo>
                      <a:cubicBezTo>
                        <a:pt x="0" y="144"/>
                        <a:pt x="0" y="146"/>
                        <a:pt x="0" y="148"/>
                      </a:cubicBezTo>
                      <a:cubicBezTo>
                        <a:pt x="1" y="143"/>
                        <a:pt x="2" y="138"/>
                        <a:pt x="4" y="134"/>
                      </a:cubicBezTo>
                      <a:cubicBezTo>
                        <a:pt x="5" y="132"/>
                        <a:pt x="6" y="131"/>
                        <a:pt x="7" y="129"/>
                      </a:cubicBezTo>
                      <a:cubicBezTo>
                        <a:pt x="8" y="127"/>
                        <a:pt x="10" y="126"/>
                        <a:pt x="11" y="124"/>
                      </a:cubicBezTo>
                      <a:cubicBezTo>
                        <a:pt x="13" y="123"/>
                        <a:pt x="14" y="121"/>
                        <a:pt x="16" y="120"/>
                      </a:cubicBezTo>
                      <a:cubicBezTo>
                        <a:pt x="22" y="116"/>
                        <a:pt x="28" y="113"/>
                        <a:pt x="34" y="111"/>
                      </a:cubicBezTo>
                      <a:cubicBezTo>
                        <a:pt x="36" y="110"/>
                        <a:pt x="39" y="110"/>
                        <a:pt x="41" y="109"/>
                      </a:cubicBezTo>
                      <a:cubicBezTo>
                        <a:pt x="62" y="103"/>
                        <a:pt x="84" y="105"/>
                        <a:pt x="106" y="105"/>
                      </a:cubicBezTo>
                      <a:cubicBezTo>
                        <a:pt x="107" y="105"/>
                        <a:pt x="109" y="105"/>
                        <a:pt x="111" y="105"/>
                      </a:cubicBezTo>
                      <a:cubicBezTo>
                        <a:pt x="131" y="105"/>
                        <a:pt x="148" y="105"/>
                        <a:pt x="148" y="105"/>
                      </a:cubicBezTo>
                      <a:lnTo>
                        <a:pt x="14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57150">
                  <a:solidFill>
                    <a:schemeClr val="bg1"/>
                  </a:solidFill>
                  <a:round/>
                </a:ln>
              </p:spPr>
              <p:txBody>
                <a:bodyPr anchor="ctr"/>
                <a:lstStyle/>
                <a:p>
                  <a:pPr algn="ctr"/>
                </a:p>
              </p:txBody>
            </p:sp>
          </p:grpSp>
          <p:grpSp>
            <p:nvGrpSpPr>
              <p:cNvPr id="52" name="组合 51"/>
              <p:cNvGrpSpPr/>
              <p:nvPr/>
            </p:nvGrpSpPr>
            <p:grpSpPr>
              <a:xfrm>
                <a:off x="2456690" y="991563"/>
                <a:ext cx="2181860" cy="906144"/>
                <a:chOff x="2456690" y="991563"/>
                <a:chExt cx="2181860" cy="906144"/>
              </a:xfrm>
            </p:grpSpPr>
            <p:sp>
              <p:nvSpPr>
                <p:cNvPr id="7" name="Freeform: Shape 29"/>
                <p:cNvSpPr/>
                <p:nvPr/>
              </p:nvSpPr>
              <p:spPr bwMode="auto">
                <a:xfrm flipH="1">
                  <a:off x="4413562" y="1670655"/>
                  <a:ext cx="224988" cy="227052"/>
                </a:xfrm>
                <a:custGeom>
                  <a:avLst/>
                  <a:gdLst/>
                  <a:ahLst/>
                  <a:cxnLst>
                    <a:cxn ang="0">
                      <a:pos x="0" y="0"/>
                    </a:cxn>
                    <a:cxn ang="0">
                      <a:pos x="0" y="46"/>
                    </a:cxn>
                    <a:cxn ang="0">
                      <a:pos x="46" y="46"/>
                    </a:cxn>
                    <a:cxn ang="0">
                      <a:pos x="46" y="0"/>
                    </a:cxn>
                    <a:cxn ang="0">
                      <a:pos x="0" y="0"/>
                    </a:cxn>
                    <a:cxn ang="0">
                      <a:pos x="38" y="28"/>
                    </a:cxn>
                    <a:cxn ang="0">
                      <a:pos x="19" y="28"/>
                    </a:cxn>
                    <a:cxn ang="0">
                      <a:pos x="26" y="36"/>
                    </a:cxn>
                    <a:cxn ang="0">
                      <a:pos x="20" y="42"/>
                    </a:cxn>
                    <a:cxn ang="0">
                      <a:pos x="5" y="27"/>
                    </a:cxn>
                    <a:cxn ang="0">
                      <a:pos x="4" y="24"/>
                    </a:cxn>
                    <a:cxn ang="0">
                      <a:pos x="5" y="21"/>
                    </a:cxn>
                    <a:cxn ang="0">
                      <a:pos x="20" y="6"/>
                    </a:cxn>
                    <a:cxn ang="0">
                      <a:pos x="26" y="12"/>
                    </a:cxn>
                    <a:cxn ang="0">
                      <a:pos x="19" y="19"/>
                    </a:cxn>
                    <a:cxn ang="0">
                      <a:pos x="38" y="19"/>
                    </a:cxn>
                    <a:cxn ang="0">
                      <a:pos x="38" y="28"/>
                    </a:cxn>
                  </a:cxnLst>
                  <a:rect l="0" t="0" r="r" b="b"/>
                  <a:pathLst>
                    <a:path w="46" h="46">
                      <a:moveTo>
                        <a:pt x="0" y="0"/>
                      </a:moveTo>
                      <a:cubicBezTo>
                        <a:pt x="0" y="46"/>
                        <a:pt x="0" y="46"/>
                        <a:pt x="0" y="46"/>
                      </a:cubicBezTo>
                      <a:cubicBezTo>
                        <a:pt x="46" y="46"/>
                        <a:pt x="46" y="46"/>
                        <a:pt x="46" y="46"/>
                      </a:cubicBezTo>
                      <a:cubicBezTo>
                        <a:pt x="46" y="0"/>
                        <a:pt x="46" y="0"/>
                        <a:pt x="46" y="0"/>
                      </a:cubicBezTo>
                      <a:lnTo>
                        <a:pt x="0" y="0"/>
                      </a:lnTo>
                      <a:close/>
                      <a:moveTo>
                        <a:pt x="38" y="28"/>
                      </a:moveTo>
                      <a:cubicBezTo>
                        <a:pt x="19" y="28"/>
                        <a:pt x="19" y="28"/>
                        <a:pt x="19" y="28"/>
                      </a:cubicBezTo>
                      <a:cubicBezTo>
                        <a:pt x="21" y="31"/>
                        <a:pt x="24" y="33"/>
                        <a:pt x="26" y="36"/>
                      </a:cubicBezTo>
                      <a:cubicBezTo>
                        <a:pt x="30" y="40"/>
                        <a:pt x="24" y="46"/>
                        <a:pt x="20" y="42"/>
                      </a:cubicBezTo>
                      <a:cubicBezTo>
                        <a:pt x="15" y="37"/>
                        <a:pt x="10" y="32"/>
                        <a:pt x="5" y="27"/>
                      </a:cubicBezTo>
                      <a:cubicBezTo>
                        <a:pt x="4" y="26"/>
                        <a:pt x="4" y="25"/>
                        <a:pt x="4" y="24"/>
                      </a:cubicBezTo>
                      <a:cubicBezTo>
                        <a:pt x="4" y="23"/>
                        <a:pt x="4" y="22"/>
                        <a:pt x="5" y="21"/>
                      </a:cubicBezTo>
                      <a:cubicBezTo>
                        <a:pt x="10" y="16"/>
                        <a:pt x="15" y="11"/>
                        <a:pt x="20" y="6"/>
                      </a:cubicBezTo>
                      <a:cubicBezTo>
                        <a:pt x="24" y="2"/>
                        <a:pt x="30" y="8"/>
                        <a:pt x="26" y="12"/>
                      </a:cubicBezTo>
                      <a:cubicBezTo>
                        <a:pt x="24" y="14"/>
                        <a:pt x="21" y="17"/>
                        <a:pt x="19" y="19"/>
                      </a:cubicBezTo>
                      <a:cubicBezTo>
                        <a:pt x="38" y="19"/>
                        <a:pt x="38" y="19"/>
                        <a:pt x="38" y="19"/>
                      </a:cubicBezTo>
                      <a:cubicBezTo>
                        <a:pt x="44" y="19"/>
                        <a:pt x="44" y="28"/>
                        <a:pt x="38" y="28"/>
                      </a:cubicBezTo>
                      <a:close/>
                    </a:path>
                  </a:pathLst>
                </a:custGeom>
                <a:solidFill>
                  <a:srgbClr val="FFFFFF"/>
                </a:solidFill>
                <a:ln w="9525">
                  <a:noFill/>
                  <a:round/>
                </a:ln>
              </p:spPr>
              <p:txBody>
                <a:bodyPr anchor="ctr"/>
                <a:lstStyle/>
                <a:p>
                  <a:pPr algn="ctr"/>
                </a:p>
              </p:txBody>
            </p:sp>
            <p:sp>
              <p:nvSpPr>
                <p:cNvPr id="8" name="TextBox 30"/>
                <p:cNvSpPr txBox="1"/>
                <p:nvPr/>
              </p:nvSpPr>
              <p:spPr>
                <a:xfrm>
                  <a:off x="2456690" y="991563"/>
                  <a:ext cx="309219" cy="253915"/>
                </a:xfrm>
                <a:prstGeom prst="rect">
                  <a:avLst/>
                </a:prstGeom>
                <a:noFill/>
              </p:spPr>
              <p:txBody>
                <a:bodyPr wrap="none">
                  <a:noAutofit/>
                </a:bodyPr>
                <a:lstStyle/>
                <a:p>
                  <a:pPr algn="ctr"/>
                  <a:r>
                    <a:rPr lang="ar-SA" sz="2100" b="1">
                      <a:solidFill>
                        <a:schemeClr val="tx1"/>
                      </a:solidFill>
                    </a:rPr>
                    <a:t>0</a:t>
                  </a:r>
                  <a:r>
                    <a:rPr lang="en-US" altLang="ar-SA" sz="2100" b="1">
                      <a:solidFill>
                        <a:schemeClr val="tx1"/>
                      </a:solidFill>
                    </a:rPr>
                    <a:t>3</a:t>
                  </a:r>
                  <a:endParaRPr lang="en-US" altLang="ar-SA" sz="2100" b="1">
                    <a:solidFill>
                      <a:schemeClr val="tx1"/>
                    </a:solidFill>
                  </a:endParaRPr>
                </a:p>
                <a:p>
                  <a:pPr algn="ctr"/>
                  <a:endParaRPr lang="en-US" altLang="ar-SA" sz="2100" b="1">
                    <a:solidFill>
                      <a:schemeClr val="tx1"/>
                    </a:solidFill>
                  </a:endParaRPr>
                </a:p>
              </p:txBody>
            </p:sp>
            <p:sp>
              <p:nvSpPr>
                <p:cNvPr id="31" name="TextBox 70"/>
                <p:cNvSpPr txBox="1"/>
                <p:nvPr/>
              </p:nvSpPr>
              <p:spPr bwMode="auto">
                <a:xfrm>
                  <a:off x="2941856" y="1359352"/>
                  <a:ext cx="1471706" cy="307316"/>
                </a:xfrm>
                <a:prstGeom prst="rect">
                  <a:avLst/>
                </a:prstGeom>
                <a:noFill/>
              </p:spPr>
              <p:txBody>
                <a:bodyPr wrap="none" lIns="216000" tIns="0" rIns="0" bIns="0" anchor="ctr" anchorCtr="0">
                  <a:normAutofit/>
                </a:bodyPr>
                <a:lstStyle/>
                <a:p>
                  <a:pPr algn="l" latinLnBrk="0"/>
                  <a:r>
                    <a:rPr lang="zh-CN" altLang="en-US" sz="1400" dirty="0">
                      <a:solidFill>
                        <a:schemeClr val="tx1"/>
                      </a:solidFill>
                      <a:effectLst/>
                    </a:rPr>
                    <a:t>分割的形式</a:t>
                  </a:r>
                  <a:endParaRPr lang="zh-CN" altLang="en-US" sz="1400" dirty="0">
                    <a:solidFill>
                      <a:schemeClr val="tx1"/>
                    </a:solidFill>
                    <a:effectLst/>
                  </a:endParaRPr>
                </a:p>
              </p:txBody>
            </p:sp>
          </p:grpSp>
        </p:grpSp>
        <p:sp>
          <p:nvSpPr>
            <p:cNvPr id="6" name="Freeform: Shape 28"/>
            <p:cNvSpPr/>
            <p:nvPr/>
          </p:nvSpPr>
          <p:spPr bwMode="auto">
            <a:xfrm>
              <a:off x="2211160" y="1493195"/>
              <a:ext cx="2536787" cy="528358"/>
            </a:xfrm>
            <a:custGeom>
              <a:avLst/>
              <a:gdLst/>
              <a:ahLst/>
              <a:cxnLst>
                <a:cxn ang="0">
                  <a:pos x="517" y="87"/>
                </a:cxn>
                <a:cxn ang="0">
                  <a:pos x="113" y="87"/>
                </a:cxn>
                <a:cxn ang="0">
                  <a:pos x="109" y="87"/>
                </a:cxn>
                <a:cxn ang="0">
                  <a:pos x="85" y="88"/>
                </a:cxn>
                <a:cxn ang="0">
                  <a:pos x="65" y="87"/>
                </a:cxn>
                <a:cxn ang="0">
                  <a:pos x="59" y="87"/>
                </a:cxn>
                <a:cxn ang="0">
                  <a:pos x="55" y="87"/>
                </a:cxn>
                <a:cxn ang="0">
                  <a:pos x="48" y="86"/>
                </a:cxn>
                <a:cxn ang="0">
                  <a:pos x="20" y="77"/>
                </a:cxn>
                <a:cxn ang="0">
                  <a:pos x="5" y="58"/>
                </a:cxn>
                <a:cxn ang="0">
                  <a:pos x="6" y="36"/>
                </a:cxn>
                <a:cxn ang="0">
                  <a:pos x="18" y="19"/>
                </a:cxn>
                <a:cxn ang="0">
                  <a:pos x="22" y="16"/>
                </a:cxn>
                <a:cxn ang="0">
                  <a:pos x="28" y="13"/>
                </a:cxn>
                <a:cxn ang="0">
                  <a:pos x="41" y="8"/>
                </a:cxn>
                <a:cxn ang="0">
                  <a:pos x="69" y="4"/>
                </a:cxn>
                <a:cxn ang="0">
                  <a:pos x="97" y="3"/>
                </a:cxn>
                <a:cxn ang="0">
                  <a:pos x="147" y="4"/>
                </a:cxn>
                <a:cxn ang="0">
                  <a:pos x="147" y="1"/>
                </a:cxn>
                <a:cxn ang="0">
                  <a:pos x="90" y="0"/>
                </a:cxn>
                <a:cxn ang="0">
                  <a:pos x="62" y="1"/>
                </a:cxn>
                <a:cxn ang="0">
                  <a:pos x="34" y="7"/>
                </a:cxn>
                <a:cxn ang="0">
                  <a:pos x="22" y="13"/>
                </a:cxn>
                <a:cxn ang="0">
                  <a:pos x="13" y="20"/>
                </a:cxn>
                <a:cxn ang="0">
                  <a:pos x="2" y="38"/>
                </a:cxn>
                <a:cxn ang="0">
                  <a:pos x="3" y="61"/>
                </a:cxn>
                <a:cxn ang="0">
                  <a:pos x="20" y="81"/>
                </a:cxn>
                <a:cxn ang="0">
                  <a:pos x="49" y="90"/>
                </a:cxn>
                <a:cxn ang="0">
                  <a:pos x="52" y="90"/>
                </a:cxn>
                <a:cxn ang="0">
                  <a:pos x="56" y="90"/>
                </a:cxn>
                <a:cxn ang="0">
                  <a:pos x="61" y="91"/>
                </a:cxn>
                <a:cxn ang="0">
                  <a:pos x="66" y="91"/>
                </a:cxn>
                <a:cxn ang="0">
                  <a:pos x="70" y="91"/>
                </a:cxn>
                <a:cxn ang="0">
                  <a:pos x="73" y="91"/>
                </a:cxn>
                <a:cxn ang="0">
                  <a:pos x="77" y="91"/>
                </a:cxn>
                <a:cxn ang="0">
                  <a:pos x="108" y="91"/>
                </a:cxn>
                <a:cxn ang="0">
                  <a:pos x="112" y="91"/>
                </a:cxn>
                <a:cxn ang="0">
                  <a:pos x="517" y="91"/>
                </a:cxn>
                <a:cxn ang="0">
                  <a:pos x="517" y="87"/>
                </a:cxn>
              </a:cxnLst>
              <a:rect l="0" t="0" r="r" b="b"/>
              <a:pathLst>
                <a:path w="517" h="91">
                  <a:moveTo>
                    <a:pt x="517" y="87"/>
                  </a:moveTo>
                  <a:cubicBezTo>
                    <a:pt x="312" y="87"/>
                    <a:pt x="113" y="87"/>
                    <a:pt x="113" y="87"/>
                  </a:cubicBezTo>
                  <a:cubicBezTo>
                    <a:pt x="112" y="87"/>
                    <a:pt x="111" y="87"/>
                    <a:pt x="109" y="87"/>
                  </a:cubicBezTo>
                  <a:cubicBezTo>
                    <a:pt x="101" y="87"/>
                    <a:pt x="93" y="87"/>
                    <a:pt x="85" y="88"/>
                  </a:cubicBezTo>
                  <a:cubicBezTo>
                    <a:pt x="78" y="88"/>
                    <a:pt x="72" y="88"/>
                    <a:pt x="65" y="87"/>
                  </a:cubicBezTo>
                  <a:cubicBezTo>
                    <a:pt x="63" y="87"/>
                    <a:pt x="61" y="87"/>
                    <a:pt x="59" y="87"/>
                  </a:cubicBezTo>
                  <a:cubicBezTo>
                    <a:pt x="58" y="87"/>
                    <a:pt x="56" y="87"/>
                    <a:pt x="55" y="87"/>
                  </a:cubicBezTo>
                  <a:cubicBezTo>
                    <a:pt x="52" y="87"/>
                    <a:pt x="50" y="87"/>
                    <a:pt x="48" y="86"/>
                  </a:cubicBezTo>
                  <a:cubicBezTo>
                    <a:pt x="38" y="85"/>
                    <a:pt x="28" y="82"/>
                    <a:pt x="20" y="77"/>
                  </a:cubicBezTo>
                  <a:cubicBezTo>
                    <a:pt x="13" y="72"/>
                    <a:pt x="8" y="66"/>
                    <a:pt x="5" y="58"/>
                  </a:cubicBezTo>
                  <a:cubicBezTo>
                    <a:pt x="3" y="51"/>
                    <a:pt x="3" y="43"/>
                    <a:pt x="6" y="36"/>
                  </a:cubicBezTo>
                  <a:cubicBezTo>
                    <a:pt x="8" y="29"/>
                    <a:pt x="13" y="24"/>
                    <a:pt x="18" y="19"/>
                  </a:cubicBezTo>
                  <a:cubicBezTo>
                    <a:pt x="19" y="18"/>
                    <a:pt x="21" y="17"/>
                    <a:pt x="22" y="16"/>
                  </a:cubicBezTo>
                  <a:cubicBezTo>
                    <a:pt x="24" y="15"/>
                    <a:pt x="26" y="14"/>
                    <a:pt x="28" y="13"/>
                  </a:cubicBezTo>
                  <a:cubicBezTo>
                    <a:pt x="32" y="11"/>
                    <a:pt x="36" y="9"/>
                    <a:pt x="41" y="8"/>
                  </a:cubicBezTo>
                  <a:cubicBezTo>
                    <a:pt x="50" y="5"/>
                    <a:pt x="59" y="4"/>
                    <a:pt x="69" y="4"/>
                  </a:cubicBezTo>
                  <a:cubicBezTo>
                    <a:pt x="78" y="3"/>
                    <a:pt x="88" y="3"/>
                    <a:pt x="97" y="3"/>
                  </a:cubicBezTo>
                  <a:cubicBezTo>
                    <a:pt x="114" y="3"/>
                    <a:pt x="131" y="3"/>
                    <a:pt x="147" y="4"/>
                  </a:cubicBezTo>
                  <a:cubicBezTo>
                    <a:pt x="149" y="4"/>
                    <a:pt x="149" y="1"/>
                    <a:pt x="147" y="1"/>
                  </a:cubicBezTo>
                  <a:cubicBezTo>
                    <a:pt x="128" y="0"/>
                    <a:pt x="109" y="0"/>
                    <a:pt x="90" y="0"/>
                  </a:cubicBezTo>
                  <a:cubicBezTo>
                    <a:pt x="81" y="0"/>
                    <a:pt x="71" y="0"/>
                    <a:pt x="62" y="1"/>
                  </a:cubicBezTo>
                  <a:cubicBezTo>
                    <a:pt x="52" y="2"/>
                    <a:pt x="43" y="3"/>
                    <a:pt x="34" y="7"/>
                  </a:cubicBezTo>
                  <a:cubicBezTo>
                    <a:pt x="30" y="8"/>
                    <a:pt x="25" y="10"/>
                    <a:pt x="22" y="13"/>
                  </a:cubicBezTo>
                  <a:cubicBezTo>
                    <a:pt x="18" y="15"/>
                    <a:pt x="15" y="17"/>
                    <a:pt x="13" y="20"/>
                  </a:cubicBezTo>
                  <a:cubicBezTo>
                    <a:pt x="7" y="25"/>
                    <a:pt x="3" y="31"/>
                    <a:pt x="2" y="38"/>
                  </a:cubicBezTo>
                  <a:cubicBezTo>
                    <a:pt x="0" y="46"/>
                    <a:pt x="0" y="54"/>
                    <a:pt x="3" y="61"/>
                  </a:cubicBezTo>
                  <a:cubicBezTo>
                    <a:pt x="6" y="69"/>
                    <a:pt x="12" y="76"/>
                    <a:pt x="20" y="81"/>
                  </a:cubicBezTo>
                  <a:cubicBezTo>
                    <a:pt x="28" y="86"/>
                    <a:pt x="38" y="89"/>
                    <a:pt x="49" y="90"/>
                  </a:cubicBezTo>
                  <a:cubicBezTo>
                    <a:pt x="50" y="90"/>
                    <a:pt x="51" y="90"/>
                    <a:pt x="52" y="90"/>
                  </a:cubicBezTo>
                  <a:cubicBezTo>
                    <a:pt x="54" y="90"/>
                    <a:pt x="55" y="90"/>
                    <a:pt x="56" y="90"/>
                  </a:cubicBezTo>
                  <a:cubicBezTo>
                    <a:pt x="58" y="91"/>
                    <a:pt x="60" y="91"/>
                    <a:pt x="61" y="91"/>
                  </a:cubicBezTo>
                  <a:cubicBezTo>
                    <a:pt x="63" y="91"/>
                    <a:pt x="64" y="91"/>
                    <a:pt x="66" y="91"/>
                  </a:cubicBezTo>
                  <a:cubicBezTo>
                    <a:pt x="67" y="91"/>
                    <a:pt x="68" y="91"/>
                    <a:pt x="70" y="91"/>
                  </a:cubicBezTo>
                  <a:cubicBezTo>
                    <a:pt x="71" y="91"/>
                    <a:pt x="72" y="91"/>
                    <a:pt x="73" y="91"/>
                  </a:cubicBezTo>
                  <a:cubicBezTo>
                    <a:pt x="74" y="91"/>
                    <a:pt x="75" y="91"/>
                    <a:pt x="77" y="91"/>
                  </a:cubicBezTo>
                  <a:cubicBezTo>
                    <a:pt x="87" y="91"/>
                    <a:pt x="98" y="91"/>
                    <a:pt x="108" y="91"/>
                  </a:cubicBezTo>
                  <a:cubicBezTo>
                    <a:pt x="110" y="91"/>
                    <a:pt x="111" y="91"/>
                    <a:pt x="112" y="91"/>
                  </a:cubicBezTo>
                  <a:cubicBezTo>
                    <a:pt x="112" y="91"/>
                    <a:pt x="311" y="91"/>
                    <a:pt x="517" y="91"/>
                  </a:cubicBezTo>
                  <a:lnTo>
                    <a:pt x="517" y="87"/>
                  </a:lnTo>
                  <a:close/>
                </a:path>
              </a:pathLst>
            </a:custGeom>
            <a:solidFill>
              <a:schemeClr val="bg1"/>
            </a:solidFill>
            <a:ln w="9525">
              <a:noFill/>
              <a:round/>
            </a:ln>
          </p:spPr>
          <p:txBody>
            <a:bodyPr anchor="ctr"/>
            <a:lstStyle/>
            <a:p>
              <a:pPr algn="ctr"/>
            </a:p>
          </p:txBody>
        </p:sp>
      </p:grpSp>
      <p:sp>
        <p:nvSpPr>
          <p:cNvPr id="2" name="文本框 1"/>
          <p:cNvSpPr txBox="1"/>
          <p:nvPr/>
        </p:nvSpPr>
        <p:spPr>
          <a:xfrm>
            <a:off x="4167505" y="458470"/>
            <a:ext cx="4302760" cy="166179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（1）等形分割：要求分割后空间的各部分形态相同。 </a:t>
            </a:r>
            <a:endPar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（2）等量分割：分割后不要求各部分的形态相同，只要它们之间的比例差不多就可以了， 但各部分在位置排列上的相互转化能使造型富于变化，营造均衡的安定感。</a:t>
            </a:r>
            <a:endPar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3</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等形等量分割：要求分割后空间的各部分形态相同、面积相同。</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pic>
        <p:nvPicPr>
          <p:cNvPr id="3" name="图片 2" descr="图3-35"/>
          <p:cNvPicPr>
            <a:picLocks noChangeAspect="1"/>
          </p:cNvPicPr>
          <p:nvPr/>
        </p:nvPicPr>
        <p:blipFill>
          <a:blip r:embed="rId3"/>
          <a:srcRect l="18120" t="17262" r="16471" b="16674"/>
          <a:stretch>
            <a:fillRect/>
          </a:stretch>
        </p:blipFill>
        <p:spPr>
          <a:xfrm>
            <a:off x="977265" y="2239010"/>
            <a:ext cx="1838325" cy="1856740"/>
          </a:xfrm>
          <a:prstGeom prst="rect">
            <a:avLst/>
          </a:prstGeom>
        </p:spPr>
      </p:pic>
      <p:sp>
        <p:nvSpPr>
          <p:cNvPr id="9" name="文本框 8"/>
          <p:cNvSpPr txBox="1"/>
          <p:nvPr/>
        </p:nvSpPr>
        <p:spPr>
          <a:xfrm>
            <a:off x="1595755" y="4228465"/>
            <a:ext cx="609600" cy="184150"/>
          </a:xfrm>
          <a:prstGeom prst="rect">
            <a:avLst/>
          </a:prstGeom>
          <a:noFill/>
        </p:spPr>
        <p:txBody>
          <a:bodyPr wrap="none" lIns="0" tIns="0" rIns="0" bIns="0" rtlCol="0">
            <a:spAutoFit/>
          </a:bodyPr>
          <a:p>
            <a:r>
              <a:rPr lang="zh-CN" altLang="en-US" sz="1200" b="1" dirty="0" smtClean="0">
                <a:solidFill>
                  <a:schemeClr val="tx1"/>
                </a:solidFill>
                <a:latin typeface="微软雅黑" panose="020B0503020204020204" pitchFamily="34" charset="-122"/>
                <a:ea typeface="微软雅黑" panose="020B0503020204020204" pitchFamily="34" charset="-122"/>
              </a:rPr>
              <a:t>等形分割</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10" name="图片 9" descr="图3-36"/>
          <p:cNvPicPr>
            <a:picLocks noChangeAspect="1"/>
          </p:cNvPicPr>
          <p:nvPr/>
        </p:nvPicPr>
        <p:blipFill>
          <a:blip r:embed="rId4"/>
          <a:srcRect l="18513" t="17808" r="17580" b="17944"/>
          <a:stretch>
            <a:fillRect/>
          </a:stretch>
        </p:blipFill>
        <p:spPr>
          <a:xfrm>
            <a:off x="3536315" y="2254250"/>
            <a:ext cx="1784350" cy="1793875"/>
          </a:xfrm>
          <a:prstGeom prst="rect">
            <a:avLst/>
          </a:prstGeom>
        </p:spPr>
      </p:pic>
      <p:sp>
        <p:nvSpPr>
          <p:cNvPr id="11" name="文本框 10"/>
          <p:cNvSpPr txBox="1"/>
          <p:nvPr/>
        </p:nvSpPr>
        <p:spPr>
          <a:xfrm>
            <a:off x="4167505" y="4228465"/>
            <a:ext cx="609600" cy="184150"/>
          </a:xfrm>
          <a:prstGeom prst="rect">
            <a:avLst/>
          </a:prstGeom>
          <a:noFill/>
        </p:spPr>
        <p:txBody>
          <a:bodyPr wrap="none" lIns="0" tIns="0" rIns="0" bIns="0" rtlCol="0">
            <a:spAutoFit/>
          </a:bodyPr>
          <a:p>
            <a:r>
              <a:rPr lang="zh-CN" altLang="en-US" sz="1200" b="1" dirty="0" smtClean="0">
                <a:solidFill>
                  <a:schemeClr val="tx1"/>
                </a:solidFill>
                <a:latin typeface="微软雅黑" panose="020B0503020204020204" pitchFamily="34" charset="-122"/>
                <a:ea typeface="微软雅黑" panose="020B0503020204020204" pitchFamily="34" charset="-122"/>
              </a:rPr>
              <a:t>等量分割</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12" name="图片 11" descr="图3-37"/>
          <p:cNvPicPr>
            <a:picLocks noChangeAspect="1"/>
          </p:cNvPicPr>
          <p:nvPr/>
        </p:nvPicPr>
        <p:blipFill>
          <a:blip r:embed="rId5"/>
          <a:srcRect l="17051" t="18368" r="16510" b="17874"/>
          <a:stretch>
            <a:fillRect/>
          </a:stretch>
        </p:blipFill>
        <p:spPr>
          <a:xfrm>
            <a:off x="6320790" y="2290445"/>
            <a:ext cx="1822450" cy="1749425"/>
          </a:xfrm>
          <a:prstGeom prst="rect">
            <a:avLst/>
          </a:prstGeom>
        </p:spPr>
      </p:pic>
      <p:sp>
        <p:nvSpPr>
          <p:cNvPr id="13" name="文本框 12"/>
          <p:cNvSpPr txBox="1"/>
          <p:nvPr/>
        </p:nvSpPr>
        <p:spPr>
          <a:xfrm>
            <a:off x="6802120" y="4191635"/>
            <a:ext cx="914400" cy="184150"/>
          </a:xfrm>
          <a:prstGeom prst="rect">
            <a:avLst/>
          </a:prstGeom>
          <a:noFill/>
        </p:spPr>
        <p:txBody>
          <a:bodyPr wrap="none" lIns="0" tIns="0" rIns="0" bIns="0" rtlCol="0">
            <a:spAutoFit/>
          </a:bodyPr>
          <a:p>
            <a:r>
              <a:rPr lang="zh-CN" altLang="en-US" sz="1200" b="1" dirty="0" smtClean="0">
                <a:solidFill>
                  <a:schemeClr val="tx1"/>
                </a:solidFill>
                <a:latin typeface="微软雅黑" panose="020B0503020204020204" pitchFamily="34" charset="-122"/>
                <a:ea typeface="微软雅黑" panose="020B0503020204020204" pitchFamily="34" charset="-122"/>
              </a:rPr>
              <a:t>等形等量分割</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500"/>
                                        <p:tgtEl>
                                          <p:spTgt spid="54"/>
                                        </p:tgtEl>
                                      </p:cBhvr>
                                    </p:animEffect>
                                    <p:anim calcmode="lin" valueType="num">
                                      <p:cBhvr>
                                        <p:cTn id="8" dur="1500" fill="hold"/>
                                        <p:tgtEl>
                                          <p:spTgt spid="54"/>
                                        </p:tgtEl>
                                        <p:attrNameLst>
                                          <p:attrName>ppt_w</p:attrName>
                                        </p:attrNameLst>
                                      </p:cBhvr>
                                      <p:tavLst>
                                        <p:tav tm="0" fmla="#ppt_w*sin(2.5*pi*$)">
                                          <p:val>
                                            <p:fltVal val="0"/>
                                          </p:val>
                                        </p:tav>
                                        <p:tav tm="100000">
                                          <p:val>
                                            <p:fltVal val="1"/>
                                          </p:val>
                                        </p:tav>
                                      </p:tavLst>
                                    </p:anim>
                                    <p:anim calcmode="lin" valueType="num">
                                      <p:cBhvr>
                                        <p:cTn id="9" dur="15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24205" y="335915"/>
            <a:ext cx="8006080" cy="138493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4）自由分割：自由分割是不规则的，它是凭设计者的主观意向、审美能力和实践经验对画面进行分割的方法，是指不按严格的数据排列进行的画面分割。自由分割相对来说比较自由和活泼，只要画面能达到一种视觉上的均衡与和谐即可。它是一种要求更高的分割方式，一般分割的重心不会落在画面的正中。自由分割后的画面往往会先制造一种偏向，然后再在这种偏向里面找到画面的平衡，使画面效果不仅活泼，而且还能达到一种视觉上的均衡。如</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下</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图所示为先收集绘画素材，再根据素材进行分割重组而创作出的设计作品。</a:t>
            </a:r>
            <a:endPar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pic>
        <p:nvPicPr>
          <p:cNvPr id="15" name="图片 14" descr="图3-38"/>
          <p:cNvPicPr>
            <a:picLocks noChangeAspect="1"/>
          </p:cNvPicPr>
          <p:nvPr/>
        </p:nvPicPr>
        <p:blipFill>
          <a:blip r:embed="rId1"/>
          <a:stretch>
            <a:fillRect/>
          </a:stretch>
        </p:blipFill>
        <p:spPr>
          <a:xfrm>
            <a:off x="1485900" y="1863725"/>
            <a:ext cx="2782570" cy="2782570"/>
          </a:xfrm>
          <a:prstGeom prst="rect">
            <a:avLst/>
          </a:prstGeom>
        </p:spPr>
      </p:pic>
      <p:pic>
        <p:nvPicPr>
          <p:cNvPr id="16" name="图片 15" descr="图3-39"/>
          <p:cNvPicPr>
            <a:picLocks noChangeAspect="1"/>
          </p:cNvPicPr>
          <p:nvPr/>
        </p:nvPicPr>
        <p:blipFill>
          <a:blip r:embed="rId2"/>
          <a:stretch>
            <a:fillRect/>
          </a:stretch>
        </p:blipFill>
        <p:spPr>
          <a:xfrm>
            <a:off x="5322570" y="1863725"/>
            <a:ext cx="2682240" cy="26822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p:cNvSpPr txBox="1"/>
          <p:nvPr/>
        </p:nvSpPr>
        <p:spPr>
          <a:xfrm>
            <a:off x="397380" y="22750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3570" y="776605"/>
            <a:ext cx="3890645" cy="1292225"/>
          </a:xfrm>
          <a:prstGeom prst="rect">
            <a:avLst/>
          </a:prstGeom>
          <a:noFill/>
        </p:spPr>
        <p:txBody>
          <a:bodyPr wrap="none" lIns="0" tIns="0" rIns="0" bIns="0" rtlCol="0">
            <a:spAutoFit/>
          </a:bodyPr>
          <a:p>
            <a:pPr eaLnBrk="1" latinLnBrk="0" hangingPunct="1">
              <a:lnSpc>
                <a:spcPct val="150000"/>
              </a:lnSpc>
            </a:pP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一、实训内容：绘制平面构成作品</a:t>
            </a:r>
            <a:endParaRPr lang="zh-CN" altLang="en-US" sz="1400" b="1" dirty="0" smtClean="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rPr>
              <a:t>步骤</a:t>
            </a:r>
            <a:r>
              <a:rPr lang="en-US" altLang="zh-CN" sz="1400" dirty="0" smtClean="0">
                <a:solidFill>
                  <a:schemeClr val="tx1"/>
                </a:solidFill>
                <a:latin typeface="微软雅黑" panose="020B0503020204020204" pitchFamily="34" charset="-122"/>
                <a:ea typeface="微软雅黑" panose="020B0503020204020204" pitchFamily="34" charset="-122"/>
              </a:rPr>
              <a:t>1 </a:t>
            </a:r>
            <a:r>
              <a:rPr lang="zh-CN" altLang="en-US" sz="1400" dirty="0" smtClean="0">
                <a:solidFill>
                  <a:schemeClr val="tx1"/>
                </a:solidFill>
                <a:latin typeface="微软雅黑" panose="020B0503020204020204" pitchFamily="34" charset="-122"/>
                <a:ea typeface="微软雅黑" panose="020B0503020204020204" pitchFamily="34" charset="-122"/>
              </a:rPr>
              <a:t>准备材料：铅笔、直尺、针管笔、马克笔。</a:t>
            </a:r>
            <a:endParaRPr lang="zh-CN" altLang="en-US" sz="1400" dirty="0" smtClean="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rPr>
              <a:t>步骤</a:t>
            </a:r>
            <a:r>
              <a:rPr lang="en-US" altLang="zh-CN" sz="1400" dirty="0" smtClean="0">
                <a:solidFill>
                  <a:schemeClr val="tx1"/>
                </a:solidFill>
                <a:latin typeface="微软雅黑" panose="020B0503020204020204" pitchFamily="34" charset="-122"/>
                <a:ea typeface="微软雅黑" panose="020B0503020204020204" pitchFamily="34" charset="-122"/>
              </a:rPr>
              <a:t>2 </a:t>
            </a:r>
            <a:r>
              <a:rPr lang="zh-CN" altLang="en-US" sz="1400" dirty="0" smtClean="0">
                <a:solidFill>
                  <a:schemeClr val="tx1"/>
                </a:solidFill>
                <a:latin typeface="微软雅黑" panose="020B0503020204020204" pitchFamily="34" charset="-122"/>
                <a:ea typeface="微软雅黑" panose="020B0503020204020204" pitchFamily="34" charset="-122"/>
              </a:rPr>
              <a:t>绘制</a:t>
            </a:r>
            <a:r>
              <a:rPr lang="en-US" altLang="zh-CN" sz="1400" dirty="0" smtClean="0">
                <a:solidFill>
                  <a:schemeClr val="tx1"/>
                </a:solidFill>
                <a:latin typeface="微软雅黑" panose="020B0503020204020204" pitchFamily="34" charset="-122"/>
                <a:ea typeface="微软雅黑" panose="020B0503020204020204" pitchFamily="34" charset="-122"/>
              </a:rPr>
              <a:t>20cm x 20cm</a:t>
            </a:r>
            <a:r>
              <a:rPr lang="zh-CN" altLang="en-US" sz="1400" dirty="0" smtClean="0">
                <a:solidFill>
                  <a:schemeClr val="tx1"/>
                </a:solidFill>
                <a:latin typeface="微软雅黑" panose="020B0503020204020204" pitchFamily="34" charset="-122"/>
                <a:ea typeface="微软雅黑" panose="020B0503020204020204" pitchFamily="34" charset="-122"/>
              </a:rPr>
              <a:t>的方框。</a:t>
            </a:r>
            <a:endParaRPr lang="zh-CN" altLang="en-US" sz="1400" dirty="0" smtClean="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rPr>
              <a:t>步骤</a:t>
            </a:r>
            <a:r>
              <a:rPr lang="en-US" altLang="zh-CN" sz="1400" dirty="0" smtClean="0">
                <a:solidFill>
                  <a:schemeClr val="tx1"/>
                </a:solidFill>
                <a:latin typeface="微软雅黑" panose="020B0503020204020204" pitchFamily="34" charset="-122"/>
                <a:ea typeface="微软雅黑" panose="020B0503020204020204" pitchFamily="34" charset="-122"/>
              </a:rPr>
              <a:t>3 </a:t>
            </a:r>
            <a:r>
              <a:rPr lang="zh-CN" altLang="en-US" sz="1400" dirty="0" smtClean="0">
                <a:solidFill>
                  <a:schemeClr val="tx1"/>
                </a:solidFill>
                <a:latin typeface="微软雅黑" panose="020B0503020204020204" pitchFamily="34" charset="-122"/>
                <a:ea typeface="微软雅黑" panose="020B0503020204020204" pitchFamily="34" charset="-122"/>
              </a:rPr>
              <a:t>用铅笔起草，完成设计构图。</a:t>
            </a:r>
            <a:endParaRPr lang="zh-CN" altLang="en-US" sz="1400" dirty="0" smtClean="0">
              <a:solidFill>
                <a:schemeClr val="tx1"/>
              </a:solidFill>
              <a:latin typeface="微软雅黑" panose="020B0503020204020204" pitchFamily="34" charset="-122"/>
              <a:ea typeface="微软雅黑" panose="020B0503020204020204" pitchFamily="34" charset="-122"/>
            </a:endParaRPr>
          </a:p>
        </p:txBody>
      </p:sp>
      <p:pic>
        <p:nvPicPr>
          <p:cNvPr id="9" name="图片 8" descr="图3-40"/>
          <p:cNvPicPr>
            <a:picLocks noChangeAspect="1"/>
          </p:cNvPicPr>
          <p:nvPr/>
        </p:nvPicPr>
        <p:blipFill>
          <a:blip r:embed="rId1"/>
          <a:stretch>
            <a:fillRect/>
          </a:stretch>
        </p:blipFill>
        <p:spPr>
          <a:xfrm>
            <a:off x="1343660" y="2240280"/>
            <a:ext cx="2449830" cy="2404110"/>
          </a:xfrm>
          <a:prstGeom prst="rect">
            <a:avLst/>
          </a:prstGeom>
        </p:spPr>
      </p:pic>
      <p:sp>
        <p:nvSpPr>
          <p:cNvPr id="10" name="文本框 9"/>
          <p:cNvSpPr txBox="1"/>
          <p:nvPr/>
        </p:nvSpPr>
        <p:spPr>
          <a:xfrm>
            <a:off x="952500" y="2860675"/>
            <a:ext cx="235585" cy="701040"/>
          </a:xfrm>
          <a:prstGeom prst="rect">
            <a:avLst/>
          </a:prstGeom>
          <a:noFill/>
        </p:spPr>
        <p:txBody>
          <a:bodyPr vert="wordArtVertRtl" wrap="none" lIns="0" tIns="0" rIns="0" bIns="0" rtlCol="0">
            <a:spAutoFit/>
          </a:bodyPr>
          <a:p>
            <a:r>
              <a:rPr lang="zh-CN" altLang="en-US" sz="1200" dirty="0" smtClean="0">
                <a:solidFill>
                  <a:schemeClr val="tx1"/>
                </a:solidFill>
                <a:latin typeface="微软雅黑" panose="020B0503020204020204" pitchFamily="34" charset="-122"/>
                <a:ea typeface="微软雅黑" panose="020B0503020204020204" pitchFamily="34" charset="-122"/>
              </a:rPr>
              <a:t>步骤</a:t>
            </a:r>
            <a:r>
              <a:rPr lang="en-US" altLang="zh-CN" sz="1200" dirty="0" smtClean="0">
                <a:solidFill>
                  <a:schemeClr val="tx1"/>
                </a:solidFill>
                <a:latin typeface="微软雅黑" panose="020B0503020204020204" pitchFamily="34" charset="-122"/>
                <a:ea typeface="微软雅黑" panose="020B0503020204020204" pitchFamily="34" charset="-122"/>
              </a:rPr>
              <a:t>2</a:t>
            </a:r>
            <a:endParaRPr lang="en-US" altLang="zh-CN" sz="1200" dirty="0" smtClean="0">
              <a:solidFill>
                <a:schemeClr val="tx1"/>
              </a:solidFill>
              <a:latin typeface="微软雅黑" panose="020B0503020204020204" pitchFamily="34" charset="-122"/>
              <a:ea typeface="微软雅黑" panose="020B0503020204020204" pitchFamily="34" charset="-122"/>
            </a:endParaRPr>
          </a:p>
        </p:txBody>
      </p:sp>
      <p:pic>
        <p:nvPicPr>
          <p:cNvPr id="11" name="图片 10" descr="图3-41"/>
          <p:cNvPicPr>
            <a:picLocks noChangeAspect="1"/>
          </p:cNvPicPr>
          <p:nvPr/>
        </p:nvPicPr>
        <p:blipFill>
          <a:blip r:embed="rId2"/>
          <a:stretch>
            <a:fillRect/>
          </a:stretch>
        </p:blipFill>
        <p:spPr>
          <a:xfrm>
            <a:off x="5151755" y="2245995"/>
            <a:ext cx="2364740" cy="2398395"/>
          </a:xfrm>
          <a:prstGeom prst="rect">
            <a:avLst/>
          </a:prstGeom>
        </p:spPr>
      </p:pic>
      <p:sp>
        <p:nvSpPr>
          <p:cNvPr id="12" name="文本框 11"/>
          <p:cNvSpPr txBox="1"/>
          <p:nvPr/>
        </p:nvSpPr>
        <p:spPr>
          <a:xfrm>
            <a:off x="7755255" y="2860675"/>
            <a:ext cx="235585" cy="701040"/>
          </a:xfrm>
          <a:prstGeom prst="rect">
            <a:avLst/>
          </a:prstGeom>
          <a:noFill/>
        </p:spPr>
        <p:txBody>
          <a:bodyPr vert="wordArtVertRtl" wrap="none" lIns="0" tIns="0" rIns="0" bIns="0" rtlCol="0">
            <a:spAutoFit/>
          </a:bodyPr>
          <a:p>
            <a:r>
              <a:rPr lang="zh-CN" altLang="en-US" sz="1200" dirty="0" smtClean="0">
                <a:solidFill>
                  <a:schemeClr val="tx1"/>
                </a:solidFill>
                <a:latin typeface="微软雅黑" panose="020B0503020204020204" pitchFamily="34" charset="-122"/>
                <a:ea typeface="微软雅黑" panose="020B0503020204020204" pitchFamily="34" charset="-122"/>
              </a:rPr>
              <a:t>步骤</a:t>
            </a:r>
            <a:r>
              <a:rPr lang="en-US" altLang="zh-CN" sz="1200" dirty="0" smtClean="0">
                <a:solidFill>
                  <a:schemeClr val="tx1"/>
                </a:solidFill>
                <a:latin typeface="微软雅黑" panose="020B0503020204020204" pitchFamily="34" charset="-122"/>
                <a:ea typeface="微软雅黑" panose="020B0503020204020204" pitchFamily="34" charset="-122"/>
              </a:rPr>
              <a:t>3</a:t>
            </a:r>
            <a:endParaRPr lang="en-US" altLang="zh-CN" sz="12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p:cNvSpPr txBox="1"/>
          <p:nvPr/>
        </p:nvSpPr>
        <p:spPr>
          <a:xfrm>
            <a:off x="397380" y="22750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3570" y="776605"/>
            <a:ext cx="2468245" cy="645795"/>
          </a:xfrm>
          <a:prstGeom prst="rect">
            <a:avLst/>
          </a:prstGeom>
          <a:noFill/>
        </p:spPr>
        <p:txBody>
          <a:bodyPr wrap="none" lIns="0" tIns="0" rIns="0" bIns="0" rtlCol="0">
            <a:spAutoFit/>
          </a:bodyPr>
          <a:p>
            <a:pPr eaLnBrk="1" latinLnBrk="0" hangingPunct="1">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rPr>
              <a:t>步骤</a:t>
            </a:r>
            <a:r>
              <a:rPr lang="en-US" altLang="zh-CN" sz="1400" dirty="0" smtClean="0">
                <a:solidFill>
                  <a:schemeClr val="tx1"/>
                </a:solidFill>
                <a:latin typeface="微软雅黑" panose="020B0503020204020204" pitchFamily="34" charset="-122"/>
                <a:ea typeface="微软雅黑" panose="020B0503020204020204" pitchFamily="34" charset="-122"/>
              </a:rPr>
              <a:t>4 </a:t>
            </a:r>
            <a:r>
              <a:rPr lang="zh-CN" altLang="en-US" sz="1400" dirty="0" smtClean="0">
                <a:solidFill>
                  <a:schemeClr val="tx1"/>
                </a:solidFill>
                <a:latin typeface="微软雅黑" panose="020B0503020204020204" pitchFamily="34" charset="-122"/>
                <a:ea typeface="微软雅黑" panose="020B0503020204020204" pitchFamily="34" charset="-122"/>
              </a:rPr>
              <a:t>开始绘制。</a:t>
            </a:r>
            <a:endParaRPr lang="zh-CN" altLang="en-US" sz="1400" dirty="0" smtClean="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rPr>
              <a:t>步骤</a:t>
            </a:r>
            <a:r>
              <a:rPr lang="en-US" altLang="zh-CN" sz="1400" dirty="0" smtClean="0">
                <a:solidFill>
                  <a:schemeClr val="tx1"/>
                </a:solidFill>
                <a:latin typeface="微软雅黑" panose="020B0503020204020204" pitchFamily="34" charset="-122"/>
                <a:ea typeface="微软雅黑" panose="020B0503020204020204" pitchFamily="34" charset="-122"/>
              </a:rPr>
              <a:t>5 </a:t>
            </a:r>
            <a:r>
              <a:rPr lang="zh-CN" altLang="en-US" sz="1400" dirty="0" smtClean="0">
                <a:solidFill>
                  <a:schemeClr val="tx1"/>
                </a:solidFill>
                <a:latin typeface="微软雅黑" panose="020B0503020204020204" pitchFamily="34" charset="-122"/>
                <a:ea typeface="微软雅黑" panose="020B0503020204020204" pitchFamily="34" charset="-122"/>
              </a:rPr>
              <a:t>完成绘制并擦去辅助线。</a:t>
            </a:r>
            <a:endParaRPr lang="zh-CN" altLang="en-US" sz="1400" dirty="0" smtClean="0">
              <a:solidFill>
                <a:schemeClr val="tx1"/>
              </a:solidFill>
              <a:latin typeface="微软雅黑" panose="020B0503020204020204" pitchFamily="34" charset="-122"/>
              <a:ea typeface="微软雅黑" panose="020B0503020204020204" pitchFamily="34" charset="-122"/>
            </a:endParaRPr>
          </a:p>
        </p:txBody>
      </p:sp>
      <p:pic>
        <p:nvPicPr>
          <p:cNvPr id="2" name="图片 1" descr="图3-42"/>
          <p:cNvPicPr>
            <a:picLocks noChangeAspect="1"/>
          </p:cNvPicPr>
          <p:nvPr/>
        </p:nvPicPr>
        <p:blipFill>
          <a:blip r:embed="rId1"/>
          <a:stretch>
            <a:fillRect/>
          </a:stretch>
        </p:blipFill>
        <p:spPr>
          <a:xfrm>
            <a:off x="1290955" y="1689735"/>
            <a:ext cx="2983865" cy="3020060"/>
          </a:xfrm>
          <a:prstGeom prst="rect">
            <a:avLst/>
          </a:prstGeom>
        </p:spPr>
      </p:pic>
      <p:sp>
        <p:nvSpPr>
          <p:cNvPr id="4" name="文本框 3"/>
          <p:cNvSpPr txBox="1"/>
          <p:nvPr/>
        </p:nvSpPr>
        <p:spPr>
          <a:xfrm>
            <a:off x="915670" y="2777490"/>
            <a:ext cx="235585" cy="701040"/>
          </a:xfrm>
          <a:prstGeom prst="rect">
            <a:avLst/>
          </a:prstGeom>
          <a:noFill/>
        </p:spPr>
        <p:txBody>
          <a:bodyPr vert="wordArtVertRtl" wrap="none" lIns="0" tIns="0" rIns="0" bIns="0" rtlCol="0">
            <a:spAutoFit/>
          </a:bodyPr>
          <a:p>
            <a:r>
              <a:rPr lang="zh-CN" altLang="en-US" sz="1200" dirty="0" smtClean="0">
                <a:solidFill>
                  <a:schemeClr val="tx1"/>
                </a:solidFill>
                <a:latin typeface="微软雅黑" panose="020B0503020204020204" pitchFamily="34" charset="-122"/>
                <a:ea typeface="微软雅黑" panose="020B0503020204020204" pitchFamily="34" charset="-122"/>
              </a:rPr>
              <a:t>步骤</a:t>
            </a:r>
            <a:r>
              <a:rPr lang="en-US" altLang="zh-CN" sz="1200" dirty="0" smtClean="0">
                <a:solidFill>
                  <a:schemeClr val="tx1"/>
                </a:solidFill>
                <a:latin typeface="微软雅黑" panose="020B0503020204020204" pitchFamily="34" charset="-122"/>
                <a:ea typeface="微软雅黑" panose="020B0503020204020204" pitchFamily="34" charset="-122"/>
              </a:rPr>
              <a:t>4</a:t>
            </a:r>
            <a:endParaRPr lang="en-US" altLang="zh-CN" sz="1200" dirty="0" smtClean="0">
              <a:solidFill>
                <a:schemeClr val="tx1"/>
              </a:solidFill>
              <a:latin typeface="微软雅黑" panose="020B0503020204020204" pitchFamily="34" charset="-122"/>
              <a:ea typeface="微软雅黑" panose="020B0503020204020204" pitchFamily="34" charset="-122"/>
            </a:endParaRPr>
          </a:p>
        </p:txBody>
      </p:sp>
      <p:pic>
        <p:nvPicPr>
          <p:cNvPr id="5" name="图片 4" descr="图3-43"/>
          <p:cNvPicPr>
            <a:picLocks noChangeAspect="1"/>
          </p:cNvPicPr>
          <p:nvPr/>
        </p:nvPicPr>
        <p:blipFill>
          <a:blip r:embed="rId2"/>
          <a:stretch>
            <a:fillRect/>
          </a:stretch>
        </p:blipFill>
        <p:spPr>
          <a:xfrm>
            <a:off x="4907915" y="1722755"/>
            <a:ext cx="2966720" cy="2987040"/>
          </a:xfrm>
          <a:prstGeom prst="rect">
            <a:avLst/>
          </a:prstGeom>
        </p:spPr>
      </p:pic>
      <p:sp>
        <p:nvSpPr>
          <p:cNvPr id="6" name="文本框 5"/>
          <p:cNvSpPr txBox="1"/>
          <p:nvPr/>
        </p:nvSpPr>
        <p:spPr>
          <a:xfrm>
            <a:off x="8128635" y="2777490"/>
            <a:ext cx="235585" cy="701040"/>
          </a:xfrm>
          <a:prstGeom prst="rect">
            <a:avLst/>
          </a:prstGeom>
          <a:noFill/>
        </p:spPr>
        <p:txBody>
          <a:bodyPr vert="wordArtVertRtl" wrap="none" lIns="0" tIns="0" rIns="0" bIns="0" rtlCol="0">
            <a:spAutoFit/>
          </a:bodyPr>
          <a:p>
            <a:r>
              <a:rPr lang="zh-CN" altLang="en-US" sz="1200" dirty="0" smtClean="0">
                <a:solidFill>
                  <a:schemeClr val="tx1"/>
                </a:solidFill>
                <a:latin typeface="微软雅黑" panose="020B0503020204020204" pitchFamily="34" charset="-122"/>
                <a:ea typeface="微软雅黑" panose="020B0503020204020204" pitchFamily="34" charset="-122"/>
              </a:rPr>
              <a:t>步骤</a:t>
            </a:r>
            <a:r>
              <a:rPr lang="en-US" altLang="zh-CN" sz="1200" dirty="0" smtClean="0">
                <a:solidFill>
                  <a:schemeClr val="tx1"/>
                </a:solidFill>
                <a:latin typeface="微软雅黑" panose="020B0503020204020204" pitchFamily="34" charset="-122"/>
                <a:ea typeface="微软雅黑" panose="020B0503020204020204" pitchFamily="34" charset="-122"/>
              </a:rPr>
              <a:t>5</a:t>
            </a:r>
            <a:endParaRPr lang="en-US" altLang="zh-CN" sz="12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p:cNvSpPr txBox="1"/>
          <p:nvPr/>
        </p:nvSpPr>
        <p:spPr>
          <a:xfrm>
            <a:off x="397380" y="22750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58240" y="865505"/>
            <a:ext cx="2921000" cy="1323340"/>
          </a:xfrm>
          <a:prstGeom prst="rect">
            <a:avLst/>
          </a:prstGeom>
          <a:noFill/>
        </p:spPr>
        <p:txBody>
          <a:bodyPr wrap="square" lIns="0" tIns="0" rIns="0" bIns="0" rtlCol="0">
            <a:spAutoFit/>
          </a:bodyPr>
          <a:p>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二、作品点评</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pPr indent="284480" eaLnBrk="1" latinLnBrk="0" hangingPunct="1">
              <a:lnSpc>
                <a:spcPct val="150000"/>
              </a:lnSpc>
            </a:pPr>
            <a:endParaRPr lang="zh-CN" altLang="en-US" sz="1200" dirty="0" smtClean="0">
              <a:solidFill>
                <a:schemeClr val="tx1"/>
              </a:solidFill>
              <a:latin typeface="微软雅黑" panose="020B0503020204020204" pitchFamily="34" charset="-122"/>
              <a:ea typeface="微软雅黑" panose="020B0503020204020204" pitchFamily="34" charset="-122"/>
            </a:endParaRPr>
          </a:p>
          <a:p>
            <a:pPr indent="284480" eaLnBrk="1" latinLnBrk="0" hangingPunct="1">
              <a:lnSpc>
                <a:spcPct val="150000"/>
              </a:lnSpc>
            </a:pPr>
            <a:r>
              <a:rPr lang="zh-CN" altLang="en-US" sz="1200" dirty="0" smtClean="0">
                <a:solidFill>
                  <a:schemeClr val="tx1"/>
                </a:solidFill>
                <a:latin typeface="微软雅黑" panose="020B0503020204020204" pitchFamily="34" charset="-122"/>
                <a:ea typeface="微软雅黑" panose="020B0503020204020204" pitchFamily="34" charset="-122"/>
              </a:rPr>
              <a:t> 讨论：该海报运用了发射构成的何种形式？产生了怎样的效果？</a:t>
            </a:r>
            <a:endParaRPr lang="zh-CN" altLang="en-US" sz="1200" dirty="0" smtClean="0">
              <a:solidFill>
                <a:schemeClr val="tx1"/>
              </a:solidFill>
              <a:latin typeface="微软雅黑" panose="020B0503020204020204" pitchFamily="34" charset="-122"/>
              <a:ea typeface="微软雅黑" panose="020B0503020204020204" pitchFamily="34" charset="-122"/>
            </a:endParaRPr>
          </a:p>
          <a:p>
            <a:pPr indent="284480" eaLnBrk="1" latinLnBrk="0" hangingPunct="1">
              <a:lnSpc>
                <a:spcPct val="150000"/>
              </a:lnSpc>
            </a:pPr>
            <a:endParaRPr lang="zh-CN" altLang="en-US" sz="1200" dirty="0" smtClean="0">
              <a:solidFill>
                <a:schemeClr val="tx1"/>
              </a:solidFill>
              <a:latin typeface="微软雅黑" panose="020B0503020204020204" pitchFamily="34" charset="-122"/>
              <a:ea typeface="微软雅黑" panose="020B0503020204020204" pitchFamily="34" charset="-122"/>
            </a:endParaRPr>
          </a:p>
        </p:txBody>
      </p:sp>
      <p:pic>
        <p:nvPicPr>
          <p:cNvPr id="3" name="图片 2" descr="图3-44"/>
          <p:cNvPicPr>
            <a:picLocks noChangeAspect="1"/>
          </p:cNvPicPr>
          <p:nvPr/>
        </p:nvPicPr>
        <p:blipFill>
          <a:blip r:embed="rId1"/>
          <a:stretch>
            <a:fillRect/>
          </a:stretch>
        </p:blipFill>
        <p:spPr>
          <a:xfrm>
            <a:off x="5060950" y="227330"/>
            <a:ext cx="3002915" cy="4474845"/>
          </a:xfrm>
          <a:prstGeom prst="rect">
            <a:avLst/>
          </a:prstGeom>
        </p:spPr>
      </p:pic>
      <p:sp>
        <p:nvSpPr>
          <p:cNvPr id="4" name="文本框 3"/>
          <p:cNvSpPr txBox="1"/>
          <p:nvPr/>
        </p:nvSpPr>
        <p:spPr>
          <a:xfrm>
            <a:off x="1158240" y="2240915"/>
            <a:ext cx="2711450" cy="135382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latin typeface="微软雅黑" panose="020B0503020204020204" pitchFamily="34" charset="-122"/>
                <a:ea typeface="微软雅黑" panose="020B0503020204020204" pitchFamily="34" charset="-122"/>
                <a:sym typeface="+mn-ea"/>
              </a:rPr>
              <a:t>该海报各构成要素突出，基本形由四周向中心归拢，具有发射点在画面外的效果，使画面产生了向心发射式的视觉效果，空间感极强。</a:t>
            </a:r>
            <a:endParaRPr lang="zh-CN" altLang="en-US" sz="1600" dirty="0" smtClean="0">
              <a:solidFill>
                <a:schemeClr val="tx1"/>
              </a:solidFill>
              <a:latin typeface="微软雅黑" panose="020B0503020204020204" pitchFamily="34" charset="-122"/>
              <a:ea typeface="微软雅黑" panose="020B0503020204020204" pitchFamily="34" charset="-122"/>
            </a:endParaRPr>
          </a:p>
          <a:p>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p:cNvSpPr txBox="1"/>
          <p:nvPr/>
        </p:nvSpPr>
        <p:spPr>
          <a:xfrm>
            <a:off x="397380" y="227504"/>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思考与练习</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70330" y="1023620"/>
            <a:ext cx="5125085" cy="923290"/>
          </a:xfrm>
          <a:prstGeom prst="rect">
            <a:avLst/>
          </a:prstGeom>
          <a:noFill/>
        </p:spPr>
        <p:txBody>
          <a:bodyPr wrap="none" lIns="0" tIns="0" rIns="0" bIns="0" rtlCol="0">
            <a:spAutoFit/>
          </a:bodyPr>
          <a:p>
            <a:pPr algn="l" eaLnBrk="1" latinLnBrk="0" hangingPunct="1">
              <a:lnSpc>
                <a:spcPct val="150000"/>
              </a:lnSpc>
            </a:pPr>
            <a:r>
              <a:rPr lang="zh-CN" sz="1400" b="1" dirty="0" smtClean="0">
                <a:solidFill>
                  <a:schemeClr val="accent3">
                    <a:lumMod val="50000"/>
                  </a:schemeClr>
                </a:solidFill>
                <a:latin typeface="微软雅黑" panose="020B0503020204020204" pitchFamily="34" charset="-122"/>
                <a:ea typeface="微软雅黑" panose="020B0503020204020204" pitchFamily="34" charset="-122"/>
              </a:rPr>
              <a:t>一、填空题。（见书</a:t>
            </a:r>
            <a:r>
              <a:rPr lang="en-US" altLang="zh-CN" sz="1400" b="1" dirty="0" smtClean="0">
                <a:solidFill>
                  <a:schemeClr val="accent3">
                    <a:lumMod val="50000"/>
                  </a:schemeClr>
                </a:solidFill>
                <a:latin typeface="微软雅黑" panose="020B0503020204020204" pitchFamily="34" charset="-122"/>
                <a:ea typeface="微软雅黑" panose="020B0503020204020204" pitchFamily="34" charset="-122"/>
              </a:rPr>
              <a:t>P64</a:t>
            </a: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a:t>
            </a:r>
            <a:endParaRPr lang="zh-CN" sz="1400" b="1"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sz="1400" b="1" dirty="0" smtClean="0">
                <a:solidFill>
                  <a:schemeClr val="accent3">
                    <a:lumMod val="50000"/>
                  </a:schemeClr>
                </a:solidFill>
                <a:latin typeface="微软雅黑" panose="020B0503020204020204" pitchFamily="34" charset="-122"/>
                <a:ea typeface="微软雅黑" panose="020B0503020204020204" pitchFamily="34" charset="-122"/>
              </a:rPr>
              <a:t>二、操作题。</a:t>
            </a:r>
            <a:r>
              <a:rPr lang="zh-CN" sz="1400" b="1" dirty="0" smtClean="0">
                <a:solidFill>
                  <a:schemeClr val="accent3">
                    <a:lumMod val="50000"/>
                  </a:schemeClr>
                </a:solidFill>
                <a:latin typeface="微软雅黑" panose="020B0503020204020204" pitchFamily="34" charset="-122"/>
                <a:ea typeface="微软雅黑" panose="020B0503020204020204" pitchFamily="34" charset="-122"/>
                <a:sym typeface="+mn-ea"/>
              </a:rPr>
              <a:t>（见书</a:t>
            </a:r>
            <a:r>
              <a:rPr lang="en-US" altLang="zh-CN" sz="1400" b="1" dirty="0" smtClean="0">
                <a:solidFill>
                  <a:schemeClr val="accent3">
                    <a:lumMod val="50000"/>
                  </a:schemeClr>
                </a:solidFill>
                <a:latin typeface="微软雅黑" panose="020B0503020204020204" pitchFamily="34" charset="-122"/>
                <a:ea typeface="微软雅黑" panose="020B0503020204020204" pitchFamily="34" charset="-122"/>
                <a:sym typeface="+mn-ea"/>
              </a:rPr>
              <a:t>P64</a:t>
            </a: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sym typeface="+mn-ea"/>
              </a:rPr>
              <a:t>）</a:t>
            </a:r>
            <a:endParaRPr lang="zh-CN" sz="1400" dirty="0" smtClean="0">
              <a:solidFill>
                <a:schemeClr val="tx1"/>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sz="1200" dirty="0" smtClean="0">
                <a:solidFill>
                  <a:schemeClr val="tx1"/>
                </a:solidFill>
                <a:latin typeface="微软雅黑" panose="020B0503020204020204" pitchFamily="34" charset="-122"/>
                <a:ea typeface="微软雅黑" panose="020B0503020204020204" pitchFamily="34" charset="-122"/>
              </a:rPr>
              <a:t>        绘制一个</a:t>
            </a:r>
            <a:r>
              <a:rPr lang="en-US" altLang="zh-CN" sz="1200" dirty="0" smtClean="0">
                <a:solidFill>
                  <a:schemeClr val="tx1"/>
                </a:solidFill>
                <a:latin typeface="微软雅黑" panose="020B0503020204020204" pitchFamily="34" charset="-122"/>
                <a:ea typeface="微软雅黑" panose="020B0503020204020204" pitchFamily="34" charset="-122"/>
              </a:rPr>
              <a:t> </a:t>
            </a:r>
            <a:r>
              <a:rPr lang="zh-CN" sz="1200" dirty="0" smtClean="0">
                <a:latin typeface="微软雅黑" panose="020B0503020204020204" pitchFamily="34" charset="-122"/>
                <a:ea typeface="微软雅黑" panose="020B0503020204020204" pitchFamily="34" charset="-122"/>
                <a:sym typeface="+mn-ea"/>
              </a:rPr>
              <a:t>20cm×20cm的方框，创作一幅构成画作（构成形式不限）。</a:t>
            </a:r>
            <a:endParaRPr lang="en-US" altLang="zh-CN" sz="1200" dirty="0" smtClean="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4648" t="5464" r="4648" b="3462"/>
          <a:stretch>
            <a:fillRect/>
          </a:stretch>
        </p:blipFill>
        <p:spPr>
          <a:xfrm>
            <a:off x="-1" y="0"/>
            <a:ext cx="9144001" cy="5143500"/>
          </a:xfrm>
          <a:prstGeom prst="rect">
            <a:avLst/>
          </a:prstGeom>
        </p:spPr>
      </p:pic>
      <p:grpSp>
        <p:nvGrpSpPr>
          <p:cNvPr id="15" name="组合 14"/>
          <p:cNvGrpSpPr/>
          <p:nvPr/>
        </p:nvGrpSpPr>
        <p:grpSpPr>
          <a:xfrm>
            <a:off x="2465272" y="339502"/>
            <a:ext cx="3906928" cy="4533901"/>
            <a:chOff x="2465272" y="339502"/>
            <a:chExt cx="3906928" cy="4533901"/>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5272" y="629236"/>
              <a:ext cx="3906928" cy="390692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8798" y="3864073"/>
              <a:ext cx="2993362" cy="100933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3018798" y="339502"/>
              <a:ext cx="2993362" cy="1009330"/>
            </a:xfrm>
            <a:prstGeom prst="rect">
              <a:avLst/>
            </a:prstGeom>
          </p:spPr>
        </p:pic>
      </p:grpSp>
      <p:sp>
        <p:nvSpPr>
          <p:cNvPr id="12" name="任意多边形: 形状 11"/>
          <p:cNvSpPr/>
          <p:nvPr/>
        </p:nvSpPr>
        <p:spPr>
          <a:xfrm>
            <a:off x="2565350" y="986829"/>
            <a:ext cx="4238898" cy="3191743"/>
          </a:xfrm>
          <a:custGeom>
            <a:avLst/>
            <a:gdLst>
              <a:gd name="connsiteX0" fmla="*/ 220104 w 4238898"/>
              <a:gd name="connsiteY0" fmla="*/ 2176475 h 3191743"/>
              <a:gd name="connsiteX1" fmla="*/ 442526 w 4238898"/>
              <a:gd name="connsiteY1" fmla="*/ 14042 h 3191743"/>
              <a:gd name="connsiteX2" fmla="*/ 4198980 w 4238898"/>
              <a:gd name="connsiteY2" fmla="*/ 1336215 h 3191743"/>
              <a:gd name="connsiteX3" fmla="*/ 2296040 w 4238898"/>
              <a:gd name="connsiteY3" fmla="*/ 3140302 h 3191743"/>
              <a:gd name="connsiteX4" fmla="*/ 318959 w 4238898"/>
              <a:gd name="connsiteY4" fmla="*/ 2522464 h 3191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898" h="3191743">
                <a:moveTo>
                  <a:pt x="220104" y="2176475"/>
                </a:moveTo>
                <a:cubicBezTo>
                  <a:pt x="-258" y="1165280"/>
                  <a:pt x="-220620" y="154085"/>
                  <a:pt x="442526" y="14042"/>
                </a:cubicBezTo>
                <a:cubicBezTo>
                  <a:pt x="1105672" y="-126001"/>
                  <a:pt x="3890061" y="815172"/>
                  <a:pt x="4198980" y="1336215"/>
                </a:cubicBezTo>
                <a:cubicBezTo>
                  <a:pt x="4507899" y="1857258"/>
                  <a:pt x="2942710" y="2942594"/>
                  <a:pt x="2296040" y="3140302"/>
                </a:cubicBezTo>
                <a:cubicBezTo>
                  <a:pt x="1649370" y="3338010"/>
                  <a:pt x="984164" y="2930237"/>
                  <a:pt x="318959" y="2522464"/>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04160" y="2171700"/>
            <a:ext cx="3285490" cy="1383665"/>
          </a:xfrm>
          <a:prstGeom prst="rect">
            <a:avLst/>
          </a:prstGeom>
        </p:spPr>
        <p:txBody>
          <a:bodyPr wrap="square">
            <a:spAutoFit/>
          </a:bodyPr>
          <a:lstStyle/>
          <a:p>
            <a:pPr algn="ctr" fontAlgn="auto">
              <a:spcBef>
                <a:spcPts val="0"/>
              </a:spcBef>
              <a:spcAft>
                <a:spcPts val="0"/>
              </a:spcAft>
              <a:defRPr/>
            </a:pPr>
            <a:r>
              <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rPr>
              <a:t>平面设计元素的构思、采集重构与语义传达</a:t>
            </a:r>
            <a:endPar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endParaRPr>
          </a:p>
        </p:txBody>
      </p:sp>
      <p:sp>
        <p:nvSpPr>
          <p:cNvPr id="14" name="矩形 13"/>
          <p:cNvSpPr/>
          <p:nvPr/>
        </p:nvSpPr>
        <p:spPr>
          <a:xfrm>
            <a:off x="3974267" y="1447089"/>
            <a:ext cx="761114" cy="646331"/>
          </a:xfrm>
          <a:prstGeom prst="rect">
            <a:avLst/>
          </a:prstGeom>
        </p:spPr>
        <p:txBody>
          <a:bodyPr wrap="square">
            <a:spAutoFit/>
          </a:bodyPr>
          <a:lstStyle/>
          <a:p>
            <a:r>
              <a:rPr lang="en-US" altLang="zh-CN"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rPr>
              <a:t>02</a:t>
            </a:r>
            <a:endParaRPr lang="zh-CN" altLang="en-US"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endParaRPr>
          </a:p>
        </p:txBody>
      </p:sp>
      <p:cxnSp>
        <p:nvCxnSpPr>
          <p:cNvPr id="19" name="直接连接符 18"/>
          <p:cNvCxnSpPr/>
          <p:nvPr/>
        </p:nvCxnSpPr>
        <p:spPr>
          <a:xfrm>
            <a:off x="3446542" y="2093724"/>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445907" y="3555613"/>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16" presetClass="entr" presetSubtype="2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par>
                                <p:cTn id="20" presetID="16" presetClass="entr" presetSubtype="21"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1500"/>
                            </p:stCondLst>
                            <p:childTnLst>
                              <p:par>
                                <p:cTn id="24" presetID="5"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heckerboard(across)">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3"/>
          <p:cNvGrpSpPr/>
          <p:nvPr/>
        </p:nvGrpSpPr>
        <p:grpSpPr>
          <a:xfrm>
            <a:off x="389552" y="980886"/>
            <a:ext cx="1704013" cy="2025488"/>
            <a:chOff x="3547433" y="1755251"/>
            <a:chExt cx="2448156" cy="2910018"/>
          </a:xfrm>
        </p:grpSpPr>
        <p:sp>
          <p:nvSpPr>
            <p:cNvPr id="39" name="Trapezoid 43"/>
            <p:cNvSpPr/>
            <p:nvPr/>
          </p:nvSpPr>
          <p:spPr>
            <a:xfrm rot="10800000">
              <a:off x="3547433" y="2980372"/>
              <a:ext cx="2448154" cy="106052"/>
            </a:xfrm>
            <a:prstGeom prst="trapezoid">
              <a:avLst>
                <a:gd name="adj" fmla="val 75086"/>
              </a:avLst>
            </a:prstGeom>
            <a:pattFill prst="dkDnDiag">
              <a:fgClr>
                <a:schemeClr val="accent2">
                  <a:lumMod val="50000"/>
                </a:schemeClr>
              </a:fgClr>
              <a:bgClr>
                <a:schemeClr val="accent2">
                  <a:lumMod val="75000"/>
                </a:schemeClr>
              </a:bgClr>
            </a:pattFill>
            <a:ln w="3175">
              <a:noFill/>
            </a:ln>
          </p:spPr>
          <p:txBody>
            <a:bodyPr anchor="ctr"/>
            <a:lstStyle/>
            <a:p>
              <a:pPr algn="ctr"/>
            </a:p>
          </p:txBody>
        </p:sp>
        <p:sp>
          <p:nvSpPr>
            <p:cNvPr id="40" name="Trapezoid 44"/>
            <p:cNvSpPr/>
            <p:nvPr/>
          </p:nvSpPr>
          <p:spPr>
            <a:xfrm rot="10800000">
              <a:off x="4003207" y="4559217"/>
              <a:ext cx="1549106" cy="106052"/>
            </a:xfrm>
            <a:prstGeom prst="trapezoid">
              <a:avLst>
                <a:gd name="adj" fmla="val 75086"/>
              </a:avLst>
            </a:prstGeom>
            <a:pattFill prst="dkDnDiag">
              <a:fgClr>
                <a:schemeClr val="accent2">
                  <a:lumMod val="50000"/>
                </a:schemeClr>
              </a:fgClr>
              <a:bgClr>
                <a:schemeClr val="accent2">
                  <a:lumMod val="75000"/>
                </a:schemeClr>
              </a:bgClr>
            </a:pattFill>
            <a:ln w="3175">
              <a:noFill/>
            </a:ln>
          </p:spPr>
          <p:txBody>
            <a:bodyPr anchor="ctr"/>
            <a:lstStyle/>
            <a:p>
              <a:pPr algn="ctr"/>
            </a:p>
          </p:txBody>
        </p:sp>
        <p:sp>
          <p:nvSpPr>
            <p:cNvPr id="41" name="Arrow: Up 45"/>
            <p:cNvSpPr/>
            <p:nvPr/>
          </p:nvSpPr>
          <p:spPr>
            <a:xfrm>
              <a:off x="3547435" y="1755251"/>
              <a:ext cx="2448154" cy="2801165"/>
            </a:xfrm>
            <a:prstGeom prst="upArrow">
              <a:avLst>
                <a:gd name="adj1" fmla="val 63377"/>
                <a:gd name="adj2" fmla="val 50000"/>
              </a:avLst>
            </a:prstGeom>
            <a:blipFill dpi="0" rotWithShape="1">
              <a:blip r:embed="rId1">
                <a:extLst>
                  <a:ext uri="{28A0092B-C50C-407E-A947-70E740481C1C}">
                    <a14:useLocalDpi xmlns:a14="http://schemas.microsoft.com/office/drawing/2010/main" val="0"/>
                  </a:ext>
                </a:extLst>
              </a:blip>
              <a:srcRect/>
              <a:stretch>
                <a:fillRect/>
              </a:stretch>
            </a:bli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2" name="Group 61"/>
            <p:cNvGrpSpPr/>
            <p:nvPr/>
          </p:nvGrpSpPr>
          <p:grpSpPr bwMode="auto">
            <a:xfrm>
              <a:off x="4470004" y="2483094"/>
              <a:ext cx="603010" cy="379981"/>
              <a:chOff x="0" y="0"/>
              <a:chExt cx="575" cy="363"/>
            </a:xfrm>
            <a:solidFill>
              <a:srgbClr val="FFFFFF"/>
            </a:solidFill>
          </p:grpSpPr>
          <p:sp>
            <p:nvSpPr>
              <p:cNvPr id="46" name="Freeform: Shape 63"/>
              <p:cNvSpPr/>
              <p:nvPr/>
            </p:nvSpPr>
            <p:spPr bwMode="auto">
              <a:xfrm>
                <a:off x="0" y="104"/>
                <a:ext cx="205" cy="259"/>
              </a:xfrm>
              <a:custGeom>
                <a:avLst/>
                <a:gdLst>
                  <a:gd name="T0" fmla="*/ 0 w 21470"/>
                  <a:gd name="T1" fmla="*/ 0 h 21600"/>
                  <a:gd name="T2" fmla="*/ 0 w 21470"/>
                  <a:gd name="T3" fmla="*/ 0 h 21600"/>
                  <a:gd name="T4" fmla="*/ 0 w 21470"/>
                  <a:gd name="T5" fmla="*/ 0 h 21600"/>
                  <a:gd name="T6" fmla="*/ 0 w 21470"/>
                  <a:gd name="T7" fmla="*/ 0 h 21600"/>
                  <a:gd name="T8" fmla="*/ 0 w 21470"/>
                  <a:gd name="T9" fmla="*/ 0 h 21600"/>
                  <a:gd name="T10" fmla="*/ 0 w 21470"/>
                  <a:gd name="T11" fmla="*/ 0 h 21600"/>
                  <a:gd name="T12" fmla="*/ 0 w 21470"/>
                  <a:gd name="T13" fmla="*/ 0 h 21600"/>
                  <a:gd name="T14" fmla="*/ 0 w 21470"/>
                  <a:gd name="T15" fmla="*/ 0 h 21600"/>
                  <a:gd name="T16" fmla="*/ 0 w 21470"/>
                  <a:gd name="T17" fmla="*/ 0 h 21600"/>
                  <a:gd name="T18" fmla="*/ 0 w 21470"/>
                  <a:gd name="T19" fmla="*/ 0 h 21600"/>
                  <a:gd name="T20" fmla="*/ 0 w 21470"/>
                  <a:gd name="T21" fmla="*/ 0 h 21600"/>
                  <a:gd name="T22" fmla="*/ 0 w 21470"/>
                  <a:gd name="T23" fmla="*/ 0 h 21600"/>
                  <a:gd name="T24" fmla="*/ 0 w 21470"/>
                  <a:gd name="T25" fmla="*/ 0 h 21600"/>
                  <a:gd name="T26" fmla="*/ 0 w 21470"/>
                  <a:gd name="T27" fmla="*/ 0 h 21600"/>
                  <a:gd name="T28" fmla="*/ 0 w 21470"/>
                  <a:gd name="T29" fmla="*/ 0 h 21600"/>
                  <a:gd name="T30" fmla="*/ 0 w 21470"/>
                  <a:gd name="T31" fmla="*/ 0 h 21600"/>
                  <a:gd name="T32" fmla="*/ 0 w 21470"/>
                  <a:gd name="T33" fmla="*/ 0 h 21600"/>
                  <a:gd name="T34" fmla="*/ 0 w 21470"/>
                  <a:gd name="T35" fmla="*/ 0 h 21600"/>
                  <a:gd name="T36" fmla="*/ 0 w 2147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sp>
            <p:nvSpPr>
              <p:cNvPr id="47" name="Freeform: Shape 64"/>
              <p:cNvSpPr/>
              <p:nvPr/>
            </p:nvSpPr>
            <p:spPr bwMode="auto">
              <a:xfrm>
                <a:off x="168" y="0"/>
                <a:ext cx="407" cy="3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grpSp>
      </p:grpSp>
      <p:sp>
        <p:nvSpPr>
          <p:cNvPr id="55" name="Title 1"/>
          <p:cNvSpPr txBox="1"/>
          <p:nvPr/>
        </p:nvSpPr>
        <p:spPr>
          <a:xfrm>
            <a:off x="280035" y="200025"/>
            <a:ext cx="303022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2">
                    <a:lumMod val="65000"/>
                  </a:schemeClr>
                </a:solidFill>
                <a:latin typeface="微软雅黑" panose="020B0503020204020204" pitchFamily="34" charset="-122"/>
                <a:ea typeface="微软雅黑" panose="020B0503020204020204" pitchFamily="34" charset="-122"/>
              </a:rPr>
              <a:t>一、平面设计元素的表达构思</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373630" y="1005840"/>
            <a:ext cx="5176520" cy="1600200"/>
          </a:xfrm>
          <a:prstGeom prst="rect">
            <a:avLst/>
          </a:prstGeom>
          <a:noFill/>
        </p:spPr>
        <p:txBody>
          <a:bodyPr wrap="square" lIns="0" tIns="0" rIns="0" bIns="0" rtlCol="0">
            <a:spAutoFit/>
          </a:bodyPr>
          <a:p>
            <a:pPr algn="l"/>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1. 平面设计元素的构思方法</a:t>
            </a:r>
            <a:endPar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构思即根据设计要求，运用艺术创意的手段，在精心考虑的基础上，将有关材料进行创造性的组合，在头脑中形成一个意象的过程。构思主要是基于设计者对设计要求和设计主题的了解来进行的，而构思最终形成何种意象则取决于设计者的经验、艺术修养、审美趣味和创造力等个性因素。</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6113933" y="1573094"/>
            <a:ext cx="1606154" cy="1777603"/>
            <a:chOff x="8173151" y="2370344"/>
            <a:chExt cx="2141538" cy="2370137"/>
          </a:xfrm>
          <a:blipFill dpi="0" rotWithShape="1">
            <a:blip r:embed="rId1">
              <a:extLst>
                <a:ext uri="{28A0092B-C50C-407E-A947-70E740481C1C}">
                  <a14:useLocalDpi xmlns:a14="http://schemas.microsoft.com/office/drawing/2010/main" val="0"/>
                </a:ext>
              </a:extLst>
            </a:blip>
            <a:srcRect/>
            <a:stretch>
              <a:fillRect/>
            </a:stretch>
          </a:blipFill>
        </p:grpSpPr>
        <p:sp>
          <p:nvSpPr>
            <p:cNvPr id="42" name="任意多边形 20"/>
            <p:cNvSpPr/>
            <p:nvPr/>
          </p:nvSpPr>
          <p:spPr bwMode="auto">
            <a:xfrm>
              <a:off x="8173151" y="2875169"/>
              <a:ext cx="2141538" cy="1865312"/>
            </a:xfrm>
            <a:custGeom>
              <a:avLst/>
              <a:gdLst>
                <a:gd name="T0" fmla="*/ 1161 w 2323"/>
                <a:gd name="T1" fmla="*/ 2021 h 2022"/>
                <a:gd name="T2" fmla="*/ 1161 w 2323"/>
                <a:gd name="T3" fmla="*/ 2021 h 2022"/>
                <a:gd name="T4" fmla="*/ 415 w 2323"/>
                <a:gd name="T5" fmla="*/ 718 h 2022"/>
                <a:gd name="T6" fmla="*/ 1916 w 2323"/>
                <a:gd name="T7" fmla="*/ 718 h 2022"/>
                <a:gd name="T8" fmla="*/ 1161 w 2323"/>
                <a:gd name="T9" fmla="*/ 2021 h 2022"/>
              </a:gdLst>
              <a:ahLst/>
              <a:cxnLst>
                <a:cxn ang="0">
                  <a:pos x="T0" y="T1"/>
                </a:cxn>
                <a:cxn ang="0">
                  <a:pos x="T2" y="T3"/>
                </a:cxn>
                <a:cxn ang="0">
                  <a:pos x="T4" y="T5"/>
                </a:cxn>
                <a:cxn ang="0">
                  <a:pos x="T6" y="T7"/>
                </a:cxn>
                <a:cxn ang="0">
                  <a:pos x="T8" y="T9"/>
                </a:cxn>
              </a:cxnLst>
              <a:rect l="0" t="0" r="r" b="b"/>
              <a:pathLst>
                <a:path w="2323" h="2022">
                  <a:moveTo>
                    <a:pt x="1161" y="2021"/>
                  </a:moveTo>
                  <a:lnTo>
                    <a:pt x="1161" y="2021"/>
                  </a:lnTo>
                  <a:cubicBezTo>
                    <a:pt x="340" y="2021"/>
                    <a:pt x="0" y="1435"/>
                    <a:pt x="415" y="718"/>
                  </a:cubicBezTo>
                  <a:cubicBezTo>
                    <a:pt x="821" y="0"/>
                    <a:pt x="1501" y="0"/>
                    <a:pt x="1916" y="718"/>
                  </a:cubicBezTo>
                  <a:cubicBezTo>
                    <a:pt x="2322" y="1435"/>
                    <a:pt x="1992" y="2021"/>
                    <a:pt x="1161" y="2021"/>
                  </a:cubicBezTo>
                </a:path>
              </a:pathLst>
            </a:custGeom>
            <a:grpFill/>
            <a:ln>
              <a:noFill/>
            </a:ln>
            <a:effectLst/>
          </p:spPr>
          <p:txBody>
            <a:bodyPr anchor="ctr"/>
            <a:lstStyle/>
            <a:p>
              <a:pPr algn="ctr"/>
            </a:p>
          </p:txBody>
        </p:sp>
        <p:sp>
          <p:nvSpPr>
            <p:cNvPr id="43" name="任意多边形 21"/>
            <p:cNvSpPr/>
            <p:nvPr/>
          </p:nvSpPr>
          <p:spPr bwMode="auto">
            <a:xfrm>
              <a:off x="8852601" y="2370344"/>
              <a:ext cx="784225" cy="577851"/>
            </a:xfrm>
            <a:custGeom>
              <a:avLst/>
              <a:gdLst>
                <a:gd name="T0" fmla="*/ 784 w 851"/>
                <a:gd name="T1" fmla="*/ 104 h 624"/>
                <a:gd name="T2" fmla="*/ 784 w 851"/>
                <a:gd name="T3" fmla="*/ 104 h 624"/>
                <a:gd name="T4" fmla="*/ 680 w 851"/>
                <a:gd name="T5" fmla="*/ 141 h 624"/>
                <a:gd name="T6" fmla="*/ 604 w 851"/>
                <a:gd name="T7" fmla="*/ 123 h 624"/>
                <a:gd name="T8" fmla="*/ 576 w 851"/>
                <a:gd name="T9" fmla="*/ 66 h 624"/>
                <a:gd name="T10" fmla="*/ 529 w 851"/>
                <a:gd name="T11" fmla="*/ 0 h 624"/>
                <a:gd name="T12" fmla="*/ 481 w 851"/>
                <a:gd name="T13" fmla="*/ 66 h 624"/>
                <a:gd name="T14" fmla="*/ 453 w 851"/>
                <a:gd name="T15" fmla="*/ 123 h 624"/>
                <a:gd name="T16" fmla="*/ 387 w 851"/>
                <a:gd name="T17" fmla="*/ 132 h 624"/>
                <a:gd name="T18" fmla="*/ 387 w 851"/>
                <a:gd name="T19" fmla="*/ 123 h 624"/>
                <a:gd name="T20" fmla="*/ 321 w 851"/>
                <a:gd name="T21" fmla="*/ 75 h 624"/>
                <a:gd name="T22" fmla="*/ 264 w 851"/>
                <a:gd name="T23" fmla="*/ 132 h 624"/>
                <a:gd name="T24" fmla="*/ 255 w 851"/>
                <a:gd name="T25" fmla="*/ 161 h 624"/>
                <a:gd name="T26" fmla="*/ 179 w 851"/>
                <a:gd name="T27" fmla="*/ 161 h 624"/>
                <a:gd name="T28" fmla="*/ 179 w 851"/>
                <a:gd name="T29" fmla="*/ 161 h 624"/>
                <a:gd name="T30" fmla="*/ 66 w 851"/>
                <a:gd name="T31" fmla="*/ 104 h 624"/>
                <a:gd name="T32" fmla="*/ 66 w 851"/>
                <a:gd name="T33" fmla="*/ 104 h 624"/>
                <a:gd name="T34" fmla="*/ 19 w 851"/>
                <a:gd name="T35" fmla="*/ 170 h 624"/>
                <a:gd name="T36" fmla="*/ 142 w 851"/>
                <a:gd name="T37" fmla="*/ 557 h 624"/>
                <a:gd name="T38" fmla="*/ 236 w 851"/>
                <a:gd name="T39" fmla="*/ 623 h 624"/>
                <a:gd name="T40" fmla="*/ 614 w 851"/>
                <a:gd name="T41" fmla="*/ 623 h 624"/>
                <a:gd name="T42" fmla="*/ 708 w 851"/>
                <a:gd name="T43" fmla="*/ 557 h 624"/>
                <a:gd name="T44" fmla="*/ 840 w 851"/>
                <a:gd name="T45" fmla="*/ 170 h 624"/>
                <a:gd name="T46" fmla="*/ 793 w 851"/>
                <a:gd name="T47" fmla="*/ 104 h 624"/>
                <a:gd name="T48" fmla="*/ 784 w 851"/>
                <a:gd name="T49" fmla="*/ 10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1" h="624">
                  <a:moveTo>
                    <a:pt x="784" y="104"/>
                  </a:moveTo>
                  <a:lnTo>
                    <a:pt x="784" y="104"/>
                  </a:lnTo>
                  <a:cubicBezTo>
                    <a:pt x="746" y="104"/>
                    <a:pt x="699" y="123"/>
                    <a:pt x="680" y="141"/>
                  </a:cubicBezTo>
                  <a:cubicBezTo>
                    <a:pt x="652" y="170"/>
                    <a:pt x="623" y="151"/>
                    <a:pt x="604" y="123"/>
                  </a:cubicBezTo>
                  <a:cubicBezTo>
                    <a:pt x="576" y="66"/>
                    <a:pt x="576" y="66"/>
                    <a:pt x="576" y="66"/>
                  </a:cubicBezTo>
                  <a:cubicBezTo>
                    <a:pt x="566" y="28"/>
                    <a:pt x="538" y="0"/>
                    <a:pt x="529" y="0"/>
                  </a:cubicBezTo>
                  <a:cubicBezTo>
                    <a:pt x="519" y="0"/>
                    <a:pt x="501" y="28"/>
                    <a:pt x="481" y="66"/>
                  </a:cubicBezTo>
                  <a:cubicBezTo>
                    <a:pt x="453" y="123"/>
                    <a:pt x="453" y="123"/>
                    <a:pt x="453" y="123"/>
                  </a:cubicBezTo>
                  <a:cubicBezTo>
                    <a:pt x="444" y="151"/>
                    <a:pt x="406" y="161"/>
                    <a:pt x="387" y="132"/>
                  </a:cubicBezTo>
                  <a:cubicBezTo>
                    <a:pt x="387" y="123"/>
                    <a:pt x="387" y="123"/>
                    <a:pt x="387" y="123"/>
                  </a:cubicBezTo>
                  <a:cubicBezTo>
                    <a:pt x="359" y="94"/>
                    <a:pt x="330" y="75"/>
                    <a:pt x="321" y="75"/>
                  </a:cubicBezTo>
                  <a:cubicBezTo>
                    <a:pt x="312" y="75"/>
                    <a:pt x="283" y="94"/>
                    <a:pt x="264" y="132"/>
                  </a:cubicBezTo>
                  <a:cubicBezTo>
                    <a:pt x="255" y="161"/>
                    <a:pt x="255" y="161"/>
                    <a:pt x="255" y="161"/>
                  </a:cubicBezTo>
                  <a:cubicBezTo>
                    <a:pt x="236" y="189"/>
                    <a:pt x="198" y="189"/>
                    <a:pt x="179" y="161"/>
                  </a:cubicBezTo>
                  <a:lnTo>
                    <a:pt x="179" y="161"/>
                  </a:lnTo>
                  <a:cubicBezTo>
                    <a:pt x="151" y="132"/>
                    <a:pt x="104" y="104"/>
                    <a:pt x="66" y="104"/>
                  </a:cubicBezTo>
                  <a:lnTo>
                    <a:pt x="66" y="104"/>
                  </a:lnTo>
                  <a:cubicBezTo>
                    <a:pt x="28" y="104"/>
                    <a:pt x="0" y="132"/>
                    <a:pt x="19" y="170"/>
                  </a:cubicBezTo>
                  <a:cubicBezTo>
                    <a:pt x="142" y="557"/>
                    <a:pt x="142" y="557"/>
                    <a:pt x="142" y="557"/>
                  </a:cubicBezTo>
                  <a:cubicBezTo>
                    <a:pt x="161" y="595"/>
                    <a:pt x="198" y="623"/>
                    <a:pt x="236" y="623"/>
                  </a:cubicBezTo>
                  <a:cubicBezTo>
                    <a:pt x="614" y="623"/>
                    <a:pt x="614" y="623"/>
                    <a:pt x="614" y="623"/>
                  </a:cubicBezTo>
                  <a:cubicBezTo>
                    <a:pt x="652" y="623"/>
                    <a:pt x="699" y="595"/>
                    <a:pt x="708" y="557"/>
                  </a:cubicBezTo>
                  <a:cubicBezTo>
                    <a:pt x="840" y="170"/>
                    <a:pt x="840" y="170"/>
                    <a:pt x="840" y="170"/>
                  </a:cubicBezTo>
                  <a:cubicBezTo>
                    <a:pt x="850" y="132"/>
                    <a:pt x="831" y="104"/>
                    <a:pt x="793" y="104"/>
                  </a:cubicBezTo>
                  <a:lnTo>
                    <a:pt x="784" y="104"/>
                  </a:lnTo>
                </a:path>
              </a:pathLst>
            </a:custGeom>
            <a:grpFill/>
            <a:ln>
              <a:noFill/>
            </a:ln>
            <a:effectLst/>
          </p:spPr>
          <p:txBody>
            <a:bodyPr anchor="ctr"/>
            <a:lstStyle/>
            <a:p>
              <a:pPr algn="ctr"/>
            </a:p>
          </p:txBody>
        </p:sp>
        <p:sp>
          <p:nvSpPr>
            <p:cNvPr id="44" name="任意多边形 22"/>
            <p:cNvSpPr/>
            <p:nvPr/>
          </p:nvSpPr>
          <p:spPr bwMode="auto">
            <a:xfrm>
              <a:off x="8937546" y="2927730"/>
              <a:ext cx="609355" cy="166602"/>
            </a:xfrm>
            <a:custGeom>
              <a:avLst/>
              <a:gdLst>
                <a:gd name="T0" fmla="*/ 85525363 w 662"/>
                <a:gd name="T1" fmla="*/ 12421131 h 180"/>
                <a:gd name="T2" fmla="*/ 85525363 w 662"/>
                <a:gd name="T3" fmla="*/ 12421131 h 180"/>
                <a:gd name="T4" fmla="*/ 72198637 w 662"/>
                <a:gd name="T5" fmla="*/ 23404200 h 180"/>
                <a:gd name="T6" fmla="*/ 14750081 w 662"/>
                <a:gd name="T7" fmla="*/ 23404200 h 180"/>
                <a:gd name="T8" fmla="*/ 0 w 662"/>
                <a:gd name="T9" fmla="*/ 12421131 h 180"/>
                <a:gd name="T10" fmla="*/ 14750081 w 662"/>
                <a:gd name="T11" fmla="*/ 0 h 180"/>
                <a:gd name="T12" fmla="*/ 72198637 w 662"/>
                <a:gd name="T13" fmla="*/ 0 h 180"/>
                <a:gd name="T14" fmla="*/ 85525363 w 662"/>
                <a:gd name="T15" fmla="*/ 12421131 h 1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2" h="180">
                  <a:moveTo>
                    <a:pt x="661" y="95"/>
                  </a:moveTo>
                  <a:lnTo>
                    <a:pt x="661" y="95"/>
                  </a:lnTo>
                  <a:cubicBezTo>
                    <a:pt x="661" y="142"/>
                    <a:pt x="614" y="179"/>
                    <a:pt x="558" y="179"/>
                  </a:cubicBezTo>
                  <a:cubicBezTo>
                    <a:pt x="114" y="179"/>
                    <a:pt x="114" y="179"/>
                    <a:pt x="114" y="179"/>
                  </a:cubicBezTo>
                  <a:cubicBezTo>
                    <a:pt x="57" y="179"/>
                    <a:pt x="0" y="142"/>
                    <a:pt x="0" y="95"/>
                  </a:cubicBezTo>
                  <a:cubicBezTo>
                    <a:pt x="0" y="47"/>
                    <a:pt x="57" y="0"/>
                    <a:pt x="114" y="0"/>
                  </a:cubicBezTo>
                  <a:cubicBezTo>
                    <a:pt x="558" y="0"/>
                    <a:pt x="558" y="0"/>
                    <a:pt x="558" y="0"/>
                  </a:cubicBezTo>
                  <a:cubicBezTo>
                    <a:pt x="614" y="0"/>
                    <a:pt x="661" y="47"/>
                    <a:pt x="661" y="95"/>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5" name="任意多边形 27"/>
            <p:cNvSpPr/>
            <p:nvPr/>
          </p:nvSpPr>
          <p:spPr bwMode="auto">
            <a:xfrm>
              <a:off x="9003622" y="3540540"/>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p>
          </p:txBody>
        </p:sp>
      </p:grpSp>
      <p:grpSp>
        <p:nvGrpSpPr>
          <p:cNvPr id="28" name="组合 27"/>
          <p:cNvGrpSpPr/>
          <p:nvPr/>
        </p:nvGrpSpPr>
        <p:grpSpPr>
          <a:xfrm>
            <a:off x="4947562" y="1495187"/>
            <a:ext cx="2081213" cy="2344261"/>
            <a:chOff x="6565014" y="2273506"/>
            <a:chExt cx="2774950" cy="3125682"/>
          </a:xfrm>
          <a:blipFill dpi="0" rotWithShape="1">
            <a:blip r:embed="rId3">
              <a:extLst>
                <a:ext uri="{28A0092B-C50C-407E-A947-70E740481C1C}">
                  <a14:useLocalDpi xmlns:a14="http://schemas.microsoft.com/office/drawing/2010/main" val="0"/>
                </a:ext>
              </a:extLst>
            </a:blip>
            <a:srcRect/>
            <a:stretch>
              <a:fillRect/>
            </a:stretch>
          </a:blipFill>
        </p:grpSpPr>
        <p:sp>
          <p:nvSpPr>
            <p:cNvPr id="34" name="任意多边形 23"/>
            <p:cNvSpPr/>
            <p:nvPr/>
          </p:nvSpPr>
          <p:spPr bwMode="auto">
            <a:xfrm>
              <a:off x="6565014" y="2997300"/>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grpFill/>
            <a:ln>
              <a:noFill/>
            </a:ln>
            <a:effectLst/>
          </p:spPr>
          <p:txBody>
            <a:bodyPr anchor="ctr"/>
            <a:lstStyle/>
            <a:p>
              <a:pPr algn="ctr"/>
            </a:p>
          </p:txBody>
        </p:sp>
        <p:sp>
          <p:nvSpPr>
            <p:cNvPr id="35" name="任意多边形 24"/>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grpFill/>
            <a:ln>
              <a:noFill/>
            </a:ln>
            <a:effectLst/>
          </p:spPr>
          <p:txBody>
            <a:bodyPr anchor="ctr"/>
            <a:lstStyle/>
            <a:p>
              <a:pPr algn="ctr"/>
            </a:p>
          </p:txBody>
        </p:sp>
        <p:sp>
          <p:nvSpPr>
            <p:cNvPr id="36" name="任意多边形 25"/>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任意多边形 26"/>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29" name="组合 28"/>
          <p:cNvGrpSpPr/>
          <p:nvPr/>
        </p:nvGrpSpPr>
        <p:grpSpPr>
          <a:xfrm>
            <a:off x="6928436" y="1393587"/>
            <a:ext cx="2081213" cy="2297906"/>
            <a:chOff x="6565014" y="2273506"/>
            <a:chExt cx="2774950" cy="3063875"/>
          </a:xfrm>
          <a:blipFill dpi="0" rotWithShape="1">
            <a:blip r:embed="rId3">
              <a:extLst>
                <a:ext uri="{28A0092B-C50C-407E-A947-70E740481C1C}">
                  <a14:useLocalDpi xmlns:a14="http://schemas.microsoft.com/office/drawing/2010/main" val="0"/>
                </a:ext>
              </a:extLst>
            </a:blip>
            <a:srcRect/>
            <a:stretch>
              <a:fillRect/>
            </a:stretch>
          </a:blipFill>
        </p:grpSpPr>
        <p:sp>
          <p:nvSpPr>
            <p:cNvPr id="30" name="任意多边形 32"/>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grpFill/>
            <a:ln>
              <a:noFill/>
            </a:ln>
            <a:effectLst/>
          </p:spPr>
          <p:txBody>
            <a:bodyPr anchor="ctr"/>
            <a:lstStyle/>
            <a:p>
              <a:pPr algn="ctr"/>
            </a:p>
          </p:txBody>
        </p:sp>
        <p:sp>
          <p:nvSpPr>
            <p:cNvPr id="31" name="任意多边形 33"/>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grpFill/>
            <a:ln>
              <a:noFill/>
            </a:ln>
            <a:effectLst/>
          </p:spPr>
          <p:txBody>
            <a:bodyPr anchor="ctr"/>
            <a:lstStyle/>
            <a:p>
              <a:pPr algn="ctr"/>
            </a:p>
          </p:txBody>
        </p:sp>
        <p:sp>
          <p:nvSpPr>
            <p:cNvPr id="32" name="任意多边形 34"/>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3" name="任意多边形 35"/>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6" name="组合 5"/>
          <p:cNvGrpSpPr/>
          <p:nvPr/>
        </p:nvGrpSpPr>
        <p:grpSpPr>
          <a:xfrm>
            <a:off x="952868" y="1669195"/>
            <a:ext cx="4213148" cy="1681480"/>
            <a:chOff x="1877312" y="2517155"/>
            <a:chExt cx="5617531" cy="2241973"/>
          </a:xfrm>
        </p:grpSpPr>
        <p:grpSp>
          <p:nvGrpSpPr>
            <p:cNvPr id="22" name="组合 21"/>
            <p:cNvGrpSpPr/>
            <p:nvPr/>
          </p:nvGrpSpPr>
          <p:grpSpPr>
            <a:xfrm>
              <a:off x="2496969" y="2517155"/>
              <a:ext cx="4997874" cy="2241973"/>
              <a:chOff x="2577711" y="3219938"/>
              <a:chExt cx="4997874" cy="2241973"/>
            </a:xfrm>
          </p:grpSpPr>
          <p:sp>
            <p:nvSpPr>
              <p:cNvPr id="24" name="矩形 23"/>
              <p:cNvSpPr/>
              <p:nvPr/>
            </p:nvSpPr>
            <p:spPr bwMode="auto">
              <a:xfrm>
                <a:off x="2577711" y="3567071"/>
                <a:ext cx="4997874" cy="189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rmAutofit lnSpcReduction="10000"/>
              </a:bodyPr>
              <a:lstStyle/>
              <a:p>
                <a:pPr eaLnBrk="1" hangingPunct="1">
                  <a:lnSpc>
                    <a:spcPct val="120000"/>
                  </a:lnSpc>
                  <a:spcBef>
                    <a:spcPct val="0"/>
                  </a:spcBef>
                  <a:buFontTx/>
                  <a:buNone/>
                </a:pPr>
                <a:r>
                  <a:rPr lang="zh-CN" altLang="en-US" sz="1000"/>
                  <a:t>指那些不实际存在的、不可见的，但人们的意识又能感觉到的东西。概念元素包括点、线、面。概念元素若不在实际的设计中加以体现，将是没有意义的。概念元素通常是通过视觉元素来体现的，视觉元素包括图形的大小、形状、色彩等。点、线、面构成的形象是物体的外部特征，是可见的。形象包括视觉元素的各个部分，所有的概念元素在见于画面时，也具有各自的形象。</a:t>
                </a:r>
                <a:endParaRPr lang="zh-CN" altLang="en-US" sz="1000"/>
              </a:p>
            </p:txBody>
          </p:sp>
          <p:sp>
            <p:nvSpPr>
              <p:cNvPr id="25" name="文本框 16"/>
              <p:cNvSpPr txBox="1"/>
              <p:nvPr/>
            </p:nvSpPr>
            <p:spPr bwMode="auto">
              <a:xfrm>
                <a:off x="2591258" y="3219938"/>
                <a:ext cx="1330113" cy="40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70000"/>
              </a:bodyPr>
              <a:lstStyle/>
              <a:p>
                <a:pPr eaLnBrk="1" hangingPunct="1">
                  <a:lnSpc>
                    <a:spcPct val="120000"/>
                  </a:lnSpc>
                  <a:spcBef>
                    <a:spcPct val="0"/>
                  </a:spcBef>
                  <a:buFontTx/>
                  <a:buNone/>
                </a:pPr>
                <a:r>
                  <a:rPr lang="zh-CN" altLang="en-US" sz="1600" b="1">
                    <a:solidFill>
                      <a:schemeClr val="accent6">
                        <a:lumMod val="50000"/>
                      </a:schemeClr>
                    </a:solidFill>
                  </a:rPr>
                  <a:t>概念元素</a:t>
                </a:r>
                <a:endParaRPr lang="zh-CN" altLang="en-US" sz="1600" b="1">
                  <a:solidFill>
                    <a:schemeClr val="accent6">
                      <a:lumMod val="50000"/>
                    </a:schemeClr>
                  </a:solidFill>
                </a:endParaRPr>
              </a:p>
            </p:txBody>
          </p:sp>
        </p:grpSp>
        <p:sp>
          <p:nvSpPr>
            <p:cNvPr id="23" name="任意多边形 6"/>
            <p:cNvSpPr/>
            <p:nvPr/>
          </p:nvSpPr>
          <p:spPr bwMode="auto">
            <a:xfrm>
              <a:off x="1877312" y="2712621"/>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2"/>
            </a:solidFill>
            <a:ln>
              <a:noFill/>
            </a:ln>
          </p:spPr>
          <p:txBody>
            <a:bodyPr anchor="ctr"/>
            <a:lstStyle/>
            <a:p>
              <a:pPr algn="ctr"/>
            </a:p>
          </p:txBody>
        </p:sp>
      </p:grpSp>
      <p:grpSp>
        <p:nvGrpSpPr>
          <p:cNvPr id="7" name="组合 6"/>
          <p:cNvGrpSpPr/>
          <p:nvPr/>
        </p:nvGrpSpPr>
        <p:grpSpPr>
          <a:xfrm>
            <a:off x="953503" y="3256162"/>
            <a:ext cx="4212513" cy="786765"/>
            <a:chOff x="1877312" y="3827715"/>
            <a:chExt cx="5616684" cy="1049020"/>
          </a:xfrm>
        </p:grpSpPr>
        <p:grpSp>
          <p:nvGrpSpPr>
            <p:cNvPr id="18" name="组合 17"/>
            <p:cNvGrpSpPr/>
            <p:nvPr/>
          </p:nvGrpSpPr>
          <p:grpSpPr>
            <a:xfrm>
              <a:off x="2510516" y="3827715"/>
              <a:ext cx="4983480" cy="1049020"/>
              <a:chOff x="2591258" y="4501269"/>
              <a:chExt cx="4983480" cy="1049020"/>
            </a:xfrm>
          </p:grpSpPr>
          <p:sp>
            <p:nvSpPr>
              <p:cNvPr id="20" name="矩形 19"/>
              <p:cNvSpPr/>
              <p:nvPr/>
            </p:nvSpPr>
            <p:spPr bwMode="auto">
              <a:xfrm>
                <a:off x="2591258" y="4779822"/>
                <a:ext cx="4983480" cy="77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rmAutofit/>
              </a:bodyPr>
              <a:lstStyle/>
              <a:p>
                <a:pPr eaLnBrk="1" hangingPunct="1">
                  <a:lnSpc>
                    <a:spcPct val="120000"/>
                  </a:lnSpc>
                  <a:spcBef>
                    <a:spcPct val="0"/>
                  </a:spcBef>
                  <a:buFontTx/>
                  <a:buNone/>
                </a:pPr>
                <a:r>
                  <a:rPr lang="zh-CN" altLang="en-US" sz="1000"/>
                  <a:t>视觉元素在画面上如何组织、排列，是由关系元素来决定的，关系元素包括方向、位置、空间、重心等。</a:t>
                </a:r>
                <a:endParaRPr lang="zh-CN" altLang="en-US" sz="1000"/>
              </a:p>
            </p:txBody>
          </p:sp>
          <p:sp>
            <p:nvSpPr>
              <p:cNvPr id="21" name="文本框 14"/>
              <p:cNvSpPr txBox="1"/>
              <p:nvPr/>
            </p:nvSpPr>
            <p:spPr bwMode="auto">
              <a:xfrm>
                <a:off x="2591258" y="4501269"/>
                <a:ext cx="1719580" cy="3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70000" lnSpcReduction="20000"/>
              </a:bodyPr>
              <a:lstStyle/>
              <a:p>
                <a:pPr eaLnBrk="1" hangingPunct="1">
                  <a:lnSpc>
                    <a:spcPct val="120000"/>
                  </a:lnSpc>
                  <a:spcBef>
                    <a:spcPct val="0"/>
                  </a:spcBef>
                  <a:buFontTx/>
                  <a:buNone/>
                </a:pPr>
                <a:r>
                  <a:rPr lang="zh-CN" altLang="en-US" sz="1600" b="1">
                    <a:solidFill>
                      <a:schemeClr val="accent6">
                        <a:lumMod val="50000"/>
                      </a:schemeClr>
                    </a:solidFill>
                  </a:rPr>
                  <a:t>视觉元素</a:t>
                </a:r>
                <a:endParaRPr lang="zh-CN" altLang="en-US" sz="1600" b="1">
                  <a:solidFill>
                    <a:schemeClr val="accent6">
                      <a:lumMod val="50000"/>
                    </a:schemeClr>
                  </a:solidFill>
                </a:endParaRPr>
              </a:p>
            </p:txBody>
          </p:sp>
        </p:grpSp>
        <p:sp>
          <p:nvSpPr>
            <p:cNvPr id="19" name="任意多边形 8"/>
            <p:cNvSpPr/>
            <p:nvPr/>
          </p:nvSpPr>
          <p:spPr bwMode="auto">
            <a:xfrm>
              <a:off x="1877312" y="3910136"/>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3"/>
            </a:solidFill>
            <a:ln>
              <a:noFill/>
            </a:ln>
          </p:spPr>
          <p:txBody>
            <a:bodyPr anchor="ctr"/>
            <a:lstStyle/>
            <a:p>
              <a:pPr algn="ctr"/>
            </a:p>
          </p:txBody>
        </p:sp>
      </p:grpSp>
      <p:grpSp>
        <p:nvGrpSpPr>
          <p:cNvPr id="8" name="组合 7"/>
          <p:cNvGrpSpPr/>
          <p:nvPr/>
        </p:nvGrpSpPr>
        <p:grpSpPr>
          <a:xfrm>
            <a:off x="953503" y="1033457"/>
            <a:ext cx="2582546" cy="577850"/>
            <a:chOff x="1877312" y="1470755"/>
            <a:chExt cx="3443394" cy="770467"/>
          </a:xfrm>
        </p:grpSpPr>
        <p:sp>
          <p:nvSpPr>
            <p:cNvPr id="17" name="文本框 12"/>
            <p:cNvSpPr txBox="1"/>
            <p:nvPr/>
          </p:nvSpPr>
          <p:spPr bwMode="auto">
            <a:xfrm>
              <a:off x="2510619" y="1470755"/>
              <a:ext cx="2810087" cy="77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70000" lnSpcReduction="20000"/>
            </a:bodyPr>
            <a:lstStyle/>
            <a:p>
              <a:pPr eaLnBrk="1" hangingPunct="1">
                <a:lnSpc>
                  <a:spcPct val="120000"/>
                </a:lnSpc>
                <a:spcBef>
                  <a:spcPct val="0"/>
                </a:spcBef>
                <a:buFontTx/>
                <a:buNone/>
              </a:pPr>
              <a:r>
                <a:rPr lang="zh-CN" altLang="en-US" b="1" dirty="0">
                  <a:solidFill>
                    <a:schemeClr val="accent3">
                      <a:lumMod val="25000"/>
                    </a:schemeClr>
                  </a:solidFill>
                </a:rPr>
                <a:t>平面设计的元素包括概念元素、视觉元素、关系元素和实用元素。</a:t>
              </a:r>
              <a:endParaRPr lang="zh-CN" altLang="en-US" b="1" dirty="0">
                <a:solidFill>
                  <a:schemeClr val="accent3">
                    <a:lumMod val="25000"/>
                  </a:schemeClr>
                </a:solidFill>
              </a:endParaRPr>
            </a:p>
          </p:txBody>
        </p:sp>
        <p:sp>
          <p:nvSpPr>
            <p:cNvPr id="15" name="任意多边形 10"/>
            <p:cNvSpPr/>
            <p:nvPr/>
          </p:nvSpPr>
          <p:spPr bwMode="auto">
            <a:xfrm>
              <a:off x="1877312" y="1515106"/>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p>
          </p:txBody>
        </p:sp>
      </p:grpSp>
      <p:grpSp>
        <p:nvGrpSpPr>
          <p:cNvPr id="9" name="组合 8"/>
          <p:cNvGrpSpPr/>
          <p:nvPr/>
        </p:nvGrpSpPr>
        <p:grpSpPr>
          <a:xfrm>
            <a:off x="953503" y="4043029"/>
            <a:ext cx="2717088" cy="720090"/>
            <a:chOff x="1877312" y="5006196"/>
            <a:chExt cx="3622784" cy="960120"/>
          </a:xfrm>
        </p:grpSpPr>
        <p:sp>
          <p:nvSpPr>
            <p:cNvPr id="10" name="任意多边形 43"/>
            <p:cNvSpPr/>
            <p:nvPr/>
          </p:nvSpPr>
          <p:spPr bwMode="auto">
            <a:xfrm>
              <a:off x="1877312" y="5109137"/>
              <a:ext cx="633204" cy="630230"/>
            </a:xfrm>
            <a:custGeom>
              <a:avLst/>
              <a:gdLst>
                <a:gd name="connsiteX0" fmla="*/ 246198 w 338138"/>
                <a:gd name="connsiteY0" fmla="*/ 182563 h 336550"/>
                <a:gd name="connsiteX1" fmla="*/ 184151 w 338138"/>
                <a:gd name="connsiteY1" fmla="*/ 244609 h 336550"/>
                <a:gd name="connsiteX2" fmla="*/ 184151 w 338138"/>
                <a:gd name="connsiteY2" fmla="*/ 307976 h 336550"/>
                <a:gd name="connsiteX3" fmla="*/ 309564 w 338138"/>
                <a:gd name="connsiteY3" fmla="*/ 182563 h 336550"/>
                <a:gd name="connsiteX4" fmla="*/ 246198 w 338138"/>
                <a:gd name="connsiteY4" fmla="*/ 182563 h 336550"/>
                <a:gd name="connsiteX5" fmla="*/ 30163 w 338138"/>
                <a:gd name="connsiteY5" fmla="*/ 182562 h 336550"/>
                <a:gd name="connsiteX6" fmla="*/ 155576 w 338138"/>
                <a:gd name="connsiteY6" fmla="*/ 307975 h 336550"/>
                <a:gd name="connsiteX7" fmla="*/ 155576 w 338138"/>
                <a:gd name="connsiteY7" fmla="*/ 244608 h 336550"/>
                <a:gd name="connsiteX8" fmla="*/ 93529 w 338138"/>
                <a:gd name="connsiteY8" fmla="*/ 182562 h 336550"/>
                <a:gd name="connsiteX9" fmla="*/ 30163 w 338138"/>
                <a:gd name="connsiteY9" fmla="*/ 182562 h 336550"/>
                <a:gd name="connsiteX10" fmla="*/ 169069 w 338138"/>
                <a:gd name="connsiteY10" fmla="*/ 119062 h 336550"/>
                <a:gd name="connsiteX11" fmla="*/ 120650 w 338138"/>
                <a:gd name="connsiteY11" fmla="*/ 167481 h 336550"/>
                <a:gd name="connsiteX12" fmla="*/ 169069 w 338138"/>
                <a:gd name="connsiteY12" fmla="*/ 215900 h 336550"/>
                <a:gd name="connsiteX13" fmla="*/ 217488 w 338138"/>
                <a:gd name="connsiteY13" fmla="*/ 167481 h 336550"/>
                <a:gd name="connsiteX14" fmla="*/ 169069 w 338138"/>
                <a:gd name="connsiteY14" fmla="*/ 119062 h 336550"/>
                <a:gd name="connsiteX15" fmla="*/ 184150 w 338138"/>
                <a:gd name="connsiteY15" fmla="*/ 28575 h 336550"/>
                <a:gd name="connsiteX16" fmla="*/ 184150 w 338138"/>
                <a:gd name="connsiteY16" fmla="*/ 91942 h 336550"/>
                <a:gd name="connsiteX17" fmla="*/ 246197 w 338138"/>
                <a:gd name="connsiteY17" fmla="*/ 153988 h 336550"/>
                <a:gd name="connsiteX18" fmla="*/ 309563 w 338138"/>
                <a:gd name="connsiteY18" fmla="*/ 153988 h 336550"/>
                <a:gd name="connsiteX19" fmla="*/ 184150 w 338138"/>
                <a:gd name="connsiteY19" fmla="*/ 28575 h 336550"/>
                <a:gd name="connsiteX20" fmla="*/ 155576 w 338138"/>
                <a:gd name="connsiteY20" fmla="*/ 28575 h 336550"/>
                <a:gd name="connsiteX21" fmla="*/ 30163 w 338138"/>
                <a:gd name="connsiteY21" fmla="*/ 153988 h 336550"/>
                <a:gd name="connsiteX22" fmla="*/ 93529 w 338138"/>
                <a:gd name="connsiteY22" fmla="*/ 153988 h 336550"/>
                <a:gd name="connsiteX23" fmla="*/ 155576 w 338138"/>
                <a:gd name="connsiteY23" fmla="*/ 91942 h 336550"/>
                <a:gd name="connsiteX24" fmla="*/ 155576 w 338138"/>
                <a:gd name="connsiteY24" fmla="*/ 28575 h 336550"/>
                <a:gd name="connsiteX25" fmla="*/ 169069 w 338138"/>
                <a:gd name="connsiteY25" fmla="*/ 0 h 336550"/>
                <a:gd name="connsiteX26" fmla="*/ 338138 w 338138"/>
                <a:gd name="connsiteY26" fmla="*/ 168275 h 336550"/>
                <a:gd name="connsiteX27" fmla="*/ 169069 w 338138"/>
                <a:gd name="connsiteY27" fmla="*/ 336550 h 336550"/>
                <a:gd name="connsiteX28" fmla="*/ 0 w 338138"/>
                <a:gd name="connsiteY28" fmla="*/ 168275 h 336550"/>
                <a:gd name="connsiteX29" fmla="*/ 169069 w 338138"/>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138" h="336550">
                  <a:moveTo>
                    <a:pt x="246198" y="182563"/>
                  </a:moveTo>
                  <a:cubicBezTo>
                    <a:pt x="239597" y="212926"/>
                    <a:pt x="214514" y="238009"/>
                    <a:pt x="184151" y="244609"/>
                  </a:cubicBezTo>
                  <a:cubicBezTo>
                    <a:pt x="184151" y="244609"/>
                    <a:pt x="184151" y="244609"/>
                    <a:pt x="184151" y="307976"/>
                  </a:cubicBezTo>
                  <a:cubicBezTo>
                    <a:pt x="250158" y="301375"/>
                    <a:pt x="302964" y="248570"/>
                    <a:pt x="309564" y="182563"/>
                  </a:cubicBezTo>
                  <a:cubicBezTo>
                    <a:pt x="309564" y="182563"/>
                    <a:pt x="309564" y="182563"/>
                    <a:pt x="246198" y="182563"/>
                  </a:cubicBezTo>
                  <a:close/>
                  <a:moveTo>
                    <a:pt x="30163" y="182562"/>
                  </a:moveTo>
                  <a:cubicBezTo>
                    <a:pt x="36763" y="248569"/>
                    <a:pt x="89569" y="301374"/>
                    <a:pt x="155576" y="307975"/>
                  </a:cubicBezTo>
                  <a:lnTo>
                    <a:pt x="155576" y="244608"/>
                  </a:lnTo>
                  <a:cubicBezTo>
                    <a:pt x="125213" y="238008"/>
                    <a:pt x="100130" y="212925"/>
                    <a:pt x="93529" y="182562"/>
                  </a:cubicBezTo>
                  <a:cubicBezTo>
                    <a:pt x="93529" y="182562"/>
                    <a:pt x="93529" y="182562"/>
                    <a:pt x="30163" y="182562"/>
                  </a:cubicBezTo>
                  <a:close/>
                  <a:moveTo>
                    <a:pt x="169069" y="119062"/>
                  </a:moveTo>
                  <a:cubicBezTo>
                    <a:pt x="142328" y="119062"/>
                    <a:pt x="120650" y="140740"/>
                    <a:pt x="120650" y="167481"/>
                  </a:cubicBezTo>
                  <a:cubicBezTo>
                    <a:pt x="120650" y="194222"/>
                    <a:pt x="142328" y="215900"/>
                    <a:pt x="169069" y="215900"/>
                  </a:cubicBezTo>
                  <a:cubicBezTo>
                    <a:pt x="195810" y="215900"/>
                    <a:pt x="217488" y="194222"/>
                    <a:pt x="217488" y="167481"/>
                  </a:cubicBezTo>
                  <a:cubicBezTo>
                    <a:pt x="217488" y="140740"/>
                    <a:pt x="195810" y="119062"/>
                    <a:pt x="169069" y="119062"/>
                  </a:cubicBezTo>
                  <a:close/>
                  <a:moveTo>
                    <a:pt x="184150" y="28575"/>
                  </a:moveTo>
                  <a:lnTo>
                    <a:pt x="184150" y="91942"/>
                  </a:lnTo>
                  <a:cubicBezTo>
                    <a:pt x="214513" y="98542"/>
                    <a:pt x="239596" y="123625"/>
                    <a:pt x="246197" y="153988"/>
                  </a:cubicBezTo>
                  <a:cubicBezTo>
                    <a:pt x="246197" y="153988"/>
                    <a:pt x="246197" y="153988"/>
                    <a:pt x="309563" y="153988"/>
                  </a:cubicBezTo>
                  <a:cubicBezTo>
                    <a:pt x="302963" y="87981"/>
                    <a:pt x="250157" y="35176"/>
                    <a:pt x="184150" y="28575"/>
                  </a:cubicBezTo>
                  <a:close/>
                  <a:moveTo>
                    <a:pt x="155576" y="28575"/>
                  </a:moveTo>
                  <a:cubicBezTo>
                    <a:pt x="89569" y="35176"/>
                    <a:pt x="36763" y="87981"/>
                    <a:pt x="30163" y="153988"/>
                  </a:cubicBezTo>
                  <a:cubicBezTo>
                    <a:pt x="30163" y="153988"/>
                    <a:pt x="30163" y="153988"/>
                    <a:pt x="93529" y="153988"/>
                  </a:cubicBezTo>
                  <a:cubicBezTo>
                    <a:pt x="100130" y="123625"/>
                    <a:pt x="125213" y="98542"/>
                    <a:pt x="155576" y="91942"/>
                  </a:cubicBezTo>
                  <a:cubicBezTo>
                    <a:pt x="155576" y="91942"/>
                    <a:pt x="155576" y="91942"/>
                    <a:pt x="155576" y="28575"/>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accent4"/>
            </a:solidFill>
            <a:ln>
              <a:noFill/>
            </a:ln>
          </p:spPr>
          <p:txBody>
            <a:bodyPr anchor="ctr"/>
            <a:lstStyle/>
            <a:p>
              <a:pPr algn="ctr"/>
            </a:p>
          </p:txBody>
        </p:sp>
        <p:grpSp>
          <p:nvGrpSpPr>
            <p:cNvPr id="11" name="组合 10"/>
            <p:cNvGrpSpPr/>
            <p:nvPr/>
          </p:nvGrpSpPr>
          <p:grpSpPr>
            <a:xfrm>
              <a:off x="2510516" y="5006196"/>
              <a:ext cx="2989580" cy="960120"/>
              <a:chOff x="2591258" y="4501269"/>
              <a:chExt cx="2989580" cy="960120"/>
            </a:xfrm>
          </p:grpSpPr>
          <p:sp>
            <p:nvSpPr>
              <p:cNvPr id="12" name="矩形 11"/>
              <p:cNvSpPr/>
              <p:nvPr/>
            </p:nvSpPr>
            <p:spPr bwMode="auto">
              <a:xfrm>
                <a:off x="2591258" y="4779822"/>
                <a:ext cx="2989580" cy="681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rmAutofit/>
              </a:bodyPr>
              <a:lstStyle/>
              <a:p>
                <a:pPr eaLnBrk="1" hangingPunct="1">
                  <a:lnSpc>
                    <a:spcPct val="120000"/>
                  </a:lnSpc>
                  <a:spcBef>
                    <a:spcPct val="0"/>
                  </a:spcBef>
                  <a:buFontTx/>
                  <a:buNone/>
                </a:pPr>
                <a:r>
                  <a:rPr lang="zh-CN" altLang="en-US" sz="1000"/>
                  <a:t>实用元素是指设计所表达的含义、内容以及设计的目的与功能。</a:t>
                </a:r>
                <a:endParaRPr lang="zh-CN" altLang="en-US" sz="1000"/>
              </a:p>
            </p:txBody>
          </p:sp>
          <p:sp>
            <p:nvSpPr>
              <p:cNvPr id="13" name="文本框 40"/>
              <p:cNvSpPr txBox="1"/>
              <p:nvPr/>
            </p:nvSpPr>
            <p:spPr bwMode="auto">
              <a:xfrm>
                <a:off x="2591258" y="4501269"/>
                <a:ext cx="2642447" cy="37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70000" lnSpcReduction="20000"/>
              </a:bodyPr>
              <a:lstStyle/>
              <a:p>
                <a:pPr eaLnBrk="1" hangingPunct="1">
                  <a:lnSpc>
                    <a:spcPct val="120000"/>
                  </a:lnSpc>
                  <a:spcBef>
                    <a:spcPct val="0"/>
                  </a:spcBef>
                  <a:buFontTx/>
                  <a:buNone/>
                </a:pPr>
                <a:r>
                  <a:rPr lang="zh-CN" altLang="en-US" sz="1600" b="1">
                    <a:solidFill>
                      <a:schemeClr val="accent6">
                        <a:lumMod val="50000"/>
                      </a:schemeClr>
                    </a:solidFill>
                  </a:rPr>
                  <a:t>实用元素</a:t>
                </a:r>
                <a:endParaRPr lang="zh-CN" altLang="en-US" b="1" dirty="0">
                  <a:solidFill>
                    <a:schemeClr val="accent4"/>
                  </a:solidFill>
                </a:endParaRPr>
              </a:p>
            </p:txBody>
          </p:sp>
        </p:grpSp>
      </p:grpSp>
      <p:sp>
        <p:nvSpPr>
          <p:cNvPr id="46"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一、平面设计的元素</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1000" fill="hold"/>
                                        <p:tgtEl>
                                          <p:spTgt spid="29"/>
                                        </p:tgtEl>
                                        <p:attrNameLst>
                                          <p:attrName>ppt_w</p:attrName>
                                        </p:attrNameLst>
                                      </p:cBhvr>
                                      <p:tavLst>
                                        <p:tav tm="0">
                                          <p:val>
                                            <p:fltVal val="0"/>
                                          </p:val>
                                        </p:tav>
                                        <p:tav tm="100000">
                                          <p:val>
                                            <p:strVal val="#ppt_w"/>
                                          </p:val>
                                        </p:tav>
                                      </p:tavLst>
                                    </p:anim>
                                    <p:anim calcmode="lin" valueType="num">
                                      <p:cBhvr>
                                        <p:cTn id="15" dur="1000" fill="hold"/>
                                        <p:tgtEl>
                                          <p:spTgt spid="29"/>
                                        </p:tgtEl>
                                        <p:attrNameLst>
                                          <p:attrName>ppt_h</p:attrName>
                                        </p:attrNameLst>
                                      </p:cBhvr>
                                      <p:tavLst>
                                        <p:tav tm="0">
                                          <p:val>
                                            <p:fltVal val="0"/>
                                          </p:val>
                                        </p:tav>
                                        <p:tav tm="100000">
                                          <p:val>
                                            <p:strVal val="#ppt_h"/>
                                          </p:val>
                                        </p:tav>
                                      </p:tavLst>
                                    </p:anim>
                                    <p:anim calcmode="lin" valueType="num">
                                      <p:cBhvr>
                                        <p:cTn id="16" dur="1000" fill="hold"/>
                                        <p:tgtEl>
                                          <p:spTgt spid="29"/>
                                        </p:tgtEl>
                                        <p:attrNameLst>
                                          <p:attrName>style.rotation</p:attrName>
                                        </p:attrNameLst>
                                      </p:cBhvr>
                                      <p:tavLst>
                                        <p:tav tm="0">
                                          <p:val>
                                            <p:fltVal val="90"/>
                                          </p:val>
                                        </p:tav>
                                        <p:tav tm="100000">
                                          <p:val>
                                            <p:fltVal val="0"/>
                                          </p:val>
                                        </p:tav>
                                      </p:tavLst>
                                    </p:anim>
                                    <p:animEffect transition="in" filter="fade">
                                      <p:cBhvr>
                                        <p:cTn id="17" dur="1000"/>
                                        <p:tgtEl>
                                          <p:spTgt spid="2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1000" fill="hold"/>
                                        <p:tgtEl>
                                          <p:spTgt spid="26"/>
                                        </p:tgtEl>
                                        <p:attrNameLst>
                                          <p:attrName>ppt_w</p:attrName>
                                        </p:attrNameLst>
                                      </p:cBhvr>
                                      <p:tavLst>
                                        <p:tav tm="0">
                                          <p:val>
                                            <p:fltVal val="0"/>
                                          </p:val>
                                        </p:tav>
                                        <p:tav tm="100000">
                                          <p:val>
                                            <p:strVal val="#ppt_w"/>
                                          </p:val>
                                        </p:tav>
                                      </p:tavLst>
                                    </p:anim>
                                    <p:anim calcmode="lin" valueType="num">
                                      <p:cBhvr>
                                        <p:cTn id="22" dur="1000" fill="hold"/>
                                        <p:tgtEl>
                                          <p:spTgt spid="26"/>
                                        </p:tgtEl>
                                        <p:attrNameLst>
                                          <p:attrName>ppt_h</p:attrName>
                                        </p:attrNameLst>
                                      </p:cBhvr>
                                      <p:tavLst>
                                        <p:tav tm="0">
                                          <p:val>
                                            <p:fltVal val="0"/>
                                          </p:val>
                                        </p:tav>
                                        <p:tav tm="100000">
                                          <p:val>
                                            <p:strVal val="#ppt_h"/>
                                          </p:val>
                                        </p:tav>
                                      </p:tavLst>
                                    </p:anim>
                                    <p:anim calcmode="lin" valueType="num">
                                      <p:cBhvr>
                                        <p:cTn id="23" dur="1000" fill="hold"/>
                                        <p:tgtEl>
                                          <p:spTgt spid="26"/>
                                        </p:tgtEl>
                                        <p:attrNameLst>
                                          <p:attrName>style.rotation</p:attrName>
                                        </p:attrNameLst>
                                      </p:cBhvr>
                                      <p:tavLst>
                                        <p:tav tm="0">
                                          <p:val>
                                            <p:fltVal val="90"/>
                                          </p:val>
                                        </p:tav>
                                        <p:tav tm="100000">
                                          <p:val>
                                            <p:fltVal val="0"/>
                                          </p:val>
                                        </p:tav>
                                      </p:tavLst>
                                    </p:anim>
                                    <p:animEffect transition="in" filter="fade">
                                      <p:cBhvr>
                                        <p:cTn id="24" dur="1000"/>
                                        <p:tgtEl>
                                          <p:spTgt spid="26"/>
                                        </p:tgtEl>
                                      </p:cBhvr>
                                    </p:animEffect>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8"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txBox="1"/>
          <p:nvPr/>
        </p:nvSpPr>
        <p:spPr>
          <a:xfrm>
            <a:off x="422275" y="558165"/>
            <a:ext cx="303022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dirty="0">
                <a:solidFill>
                  <a:schemeClr val="accent3">
                    <a:lumMod val="25000"/>
                  </a:schemeClr>
                </a:solidFill>
                <a:latin typeface="微软雅黑" panose="020B0503020204020204" pitchFamily="34" charset="-122"/>
                <a:ea typeface="微软雅黑" panose="020B0503020204020204" pitchFamily="34" charset="-122"/>
              </a:rPr>
              <a:t>平面设计元素的构思方法如下：</a:t>
            </a:r>
            <a:endParaRPr lang="zh-CN" altLang="en-US" sz="1600" dirty="0">
              <a:solidFill>
                <a:schemeClr val="accent3">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44550" y="1061720"/>
            <a:ext cx="7454900" cy="2908300"/>
          </a:xfrm>
          <a:prstGeom prst="rect">
            <a:avLst/>
          </a:prstGeom>
          <a:noFill/>
        </p:spPr>
        <p:txBody>
          <a:bodyPr wrap="square" lIns="0" tIns="0" rIns="0" bIns="0" rtlCol="0">
            <a:spAutoFit/>
          </a:bodyPr>
          <a:p>
            <a:pPr algn="l" eaLnBrk="1" latinLnBrk="0" hangingPunct="1">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rPr>
              <a:t>定位</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：根据设计要求和表现内容确定主题，同时进行风格定位。</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400" dirty="0" smtClean="0">
                <a:latin typeface="微软雅黑" panose="020B0503020204020204" pitchFamily="34" charset="-122"/>
                <a:ea typeface="微软雅黑" panose="020B0503020204020204" pitchFamily="34" charset="-122"/>
              </a:rPr>
              <a:t>想象</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：根据内容和主题，结合个人经验进行联想与想象，增大与主题相关的意象容量。</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400" dirty="0" smtClean="0">
                <a:latin typeface="微软雅黑" panose="020B0503020204020204" pitchFamily="34" charset="-122"/>
                <a:ea typeface="微软雅黑" panose="020B0503020204020204" pitchFamily="34" charset="-122"/>
              </a:rPr>
              <a:t>选取</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：从联想到多个意象中选定一个或多个较为成熟的意象。</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400" dirty="0" smtClean="0">
                <a:latin typeface="微软雅黑" panose="020B0503020204020204" pitchFamily="34" charset="-122"/>
                <a:ea typeface="微软雅黑" panose="020B0503020204020204" pitchFamily="34" charset="-122"/>
              </a:rPr>
              <a:t>推敲</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：根据受众群的审美趣味和理解能力确定设计风格，推敲意象表达方式。</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400" dirty="0" smtClean="0">
                <a:latin typeface="微软雅黑" panose="020B0503020204020204" pitchFamily="34" charset="-122"/>
                <a:ea typeface="微软雅黑" panose="020B0503020204020204" pitchFamily="34" charset="-122"/>
              </a:rPr>
              <a:t>加减</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：与文案相结合，形成整体设计风貌，必要时对意象表现进行舍弃处理，保证设计的整体感、视觉冲击力与美观度。</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400" dirty="0" smtClean="0">
                <a:latin typeface="微软雅黑" panose="020B0503020204020204" pitchFamily="34" charset="-122"/>
                <a:ea typeface="微软雅黑" panose="020B0503020204020204" pitchFamily="34" charset="-122"/>
              </a:rPr>
              <a:t>调整</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rPr>
              <a:t>：在设计制作过程中，要根据实际情况随时进行调整。调整是在美观性原则的指导下，添加、删减造型元素，改变各部分的大小与比例关系，最终达到预期效果的过程。调整贯穿制作过程的始终。</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4"/>
          <p:cNvGrpSpPr/>
          <p:nvPr/>
        </p:nvGrpSpPr>
        <p:grpSpPr>
          <a:xfrm>
            <a:off x="565813" y="1008826"/>
            <a:ext cx="1704013" cy="2025488"/>
            <a:chOff x="6196379" y="1755251"/>
            <a:chExt cx="2448156" cy="2910018"/>
          </a:xfrm>
        </p:grpSpPr>
        <p:sp>
          <p:nvSpPr>
            <p:cNvPr id="29" name="Trapezoid 47"/>
            <p:cNvSpPr/>
            <p:nvPr/>
          </p:nvSpPr>
          <p:spPr>
            <a:xfrm rot="10800000">
              <a:off x="6196379" y="2980372"/>
              <a:ext cx="2448154" cy="106052"/>
            </a:xfrm>
            <a:prstGeom prst="trapezoid">
              <a:avLst>
                <a:gd name="adj" fmla="val 75086"/>
              </a:avLst>
            </a:prstGeom>
            <a:pattFill prst="dkDnDiag">
              <a:fgClr>
                <a:schemeClr val="accent3">
                  <a:lumMod val="50000"/>
                </a:schemeClr>
              </a:fgClr>
              <a:bgClr>
                <a:schemeClr val="accent3">
                  <a:lumMod val="75000"/>
                </a:schemeClr>
              </a:bgClr>
            </a:pattFill>
            <a:ln w="3175">
              <a:noFill/>
            </a:ln>
          </p:spPr>
          <p:txBody>
            <a:bodyPr anchor="ctr"/>
            <a:lstStyle/>
            <a:p>
              <a:pPr algn="ctr"/>
            </a:p>
          </p:txBody>
        </p:sp>
        <p:sp>
          <p:nvSpPr>
            <p:cNvPr id="30" name="Trapezoid 48"/>
            <p:cNvSpPr/>
            <p:nvPr/>
          </p:nvSpPr>
          <p:spPr>
            <a:xfrm rot="10800000">
              <a:off x="6652153" y="4559217"/>
              <a:ext cx="1549106" cy="106052"/>
            </a:xfrm>
            <a:prstGeom prst="trapezoid">
              <a:avLst>
                <a:gd name="adj" fmla="val 75086"/>
              </a:avLst>
            </a:prstGeom>
            <a:pattFill prst="dkDnDiag">
              <a:fgClr>
                <a:schemeClr val="accent3">
                  <a:lumMod val="50000"/>
                </a:schemeClr>
              </a:fgClr>
              <a:bgClr>
                <a:schemeClr val="accent3">
                  <a:lumMod val="75000"/>
                </a:schemeClr>
              </a:bgClr>
            </a:pattFill>
            <a:ln w="3175">
              <a:noFill/>
            </a:ln>
          </p:spPr>
          <p:txBody>
            <a:bodyPr anchor="ctr"/>
            <a:lstStyle/>
            <a:p>
              <a:pPr algn="ctr"/>
            </a:p>
          </p:txBody>
        </p:sp>
        <p:sp>
          <p:nvSpPr>
            <p:cNvPr id="31" name="Arrow: Up 49"/>
            <p:cNvSpPr/>
            <p:nvPr/>
          </p:nvSpPr>
          <p:spPr>
            <a:xfrm>
              <a:off x="6196381" y="1755251"/>
              <a:ext cx="2448154" cy="2801165"/>
            </a:xfrm>
            <a:prstGeom prst="upArrow">
              <a:avLst>
                <a:gd name="adj1" fmla="val 63377"/>
                <a:gd name="adj2" fmla="val 50000"/>
              </a:avLst>
            </a:prstGeom>
            <a:blipFill dpi="0" rotWithShape="1">
              <a:blip r:embed="rId1">
                <a:extLst>
                  <a:ext uri="{28A0092B-C50C-407E-A947-70E740481C1C}">
                    <a14:useLocalDpi xmlns:a14="http://schemas.microsoft.com/office/drawing/2010/main" val="0"/>
                  </a:ext>
                </a:extLst>
              </a:blip>
              <a:srcRect/>
              <a:stretch>
                <a:fillRect/>
              </a:stretch>
            </a:bli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2" name="Group 65"/>
            <p:cNvGrpSpPr/>
            <p:nvPr/>
          </p:nvGrpSpPr>
          <p:grpSpPr bwMode="auto">
            <a:xfrm>
              <a:off x="7169570" y="2456843"/>
              <a:ext cx="501771" cy="501771"/>
              <a:chOff x="0" y="0"/>
              <a:chExt cx="576" cy="576"/>
            </a:xfrm>
            <a:solidFill>
              <a:srgbClr val="FFFFFF"/>
            </a:solidFill>
          </p:grpSpPr>
          <p:sp>
            <p:nvSpPr>
              <p:cNvPr id="36" name="Freeform: Shape 66"/>
              <p:cNvSpPr/>
              <p:nvPr/>
            </p:nvSpPr>
            <p:spPr bwMode="auto">
              <a:xfrm>
                <a:off x="0" y="0"/>
                <a:ext cx="344" cy="344"/>
              </a:xfrm>
              <a:custGeom>
                <a:avLst/>
                <a:gdLst>
                  <a:gd name="T0" fmla="*/ 0 w 20573"/>
                  <a:gd name="T1" fmla="*/ 0 h 20574"/>
                  <a:gd name="T2" fmla="*/ 0 w 20573"/>
                  <a:gd name="T3" fmla="*/ 0 h 20574"/>
                  <a:gd name="T4" fmla="*/ 0 w 20573"/>
                  <a:gd name="T5" fmla="*/ 0 h 20574"/>
                  <a:gd name="T6" fmla="*/ 0 w 20573"/>
                  <a:gd name="T7" fmla="*/ 0 h 20574"/>
                  <a:gd name="T8" fmla="*/ 0 w 20573"/>
                  <a:gd name="T9" fmla="*/ 0 h 20574"/>
                  <a:gd name="T10" fmla="*/ 0 w 20573"/>
                  <a:gd name="T11" fmla="*/ 0 h 20574"/>
                  <a:gd name="T12" fmla="*/ 0 w 20573"/>
                  <a:gd name="T13" fmla="*/ 0 h 20574"/>
                  <a:gd name="T14" fmla="*/ 0 w 20573"/>
                  <a:gd name="T15" fmla="*/ 0 h 20574"/>
                  <a:gd name="T16" fmla="*/ 0 w 20573"/>
                  <a:gd name="T17" fmla="*/ 0 h 20574"/>
                  <a:gd name="T18" fmla="*/ 0 w 20573"/>
                  <a:gd name="T19" fmla="*/ 0 h 20574"/>
                  <a:gd name="T20" fmla="*/ 0 w 20573"/>
                  <a:gd name="T21" fmla="*/ 0 h 20574"/>
                  <a:gd name="T22" fmla="*/ 0 w 20573"/>
                  <a:gd name="T23" fmla="*/ 0 h 20574"/>
                  <a:gd name="T24" fmla="*/ 0 w 20573"/>
                  <a:gd name="T25" fmla="*/ 0 h 20574"/>
                  <a:gd name="T26" fmla="*/ 0 w 20573"/>
                  <a:gd name="T27" fmla="*/ 0 h 20574"/>
                  <a:gd name="T28" fmla="*/ 0 w 20573"/>
                  <a:gd name="T29" fmla="*/ 0 h 20574"/>
                  <a:gd name="T30" fmla="*/ 0 w 20573"/>
                  <a:gd name="T31" fmla="*/ 0 h 20574"/>
                  <a:gd name="T32" fmla="*/ 0 w 20573"/>
                  <a:gd name="T33" fmla="*/ 0 h 20574"/>
                  <a:gd name="T34" fmla="*/ 0 w 20573"/>
                  <a:gd name="T35" fmla="*/ 0 h 205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573" h="20574">
                    <a:moveTo>
                      <a:pt x="11769" y="16478"/>
                    </a:moveTo>
                    <a:cubicBezTo>
                      <a:pt x="11279" y="16703"/>
                      <a:pt x="10682" y="16620"/>
                      <a:pt x="10279" y="16217"/>
                    </a:cubicBezTo>
                    <a:lnTo>
                      <a:pt x="4359" y="10297"/>
                    </a:lnTo>
                    <a:cubicBezTo>
                      <a:pt x="3843" y="9781"/>
                      <a:pt x="3843" y="8941"/>
                      <a:pt x="4359" y="8424"/>
                    </a:cubicBezTo>
                    <a:lnTo>
                      <a:pt x="8424" y="4359"/>
                    </a:lnTo>
                    <a:cubicBezTo>
                      <a:pt x="8941" y="3843"/>
                      <a:pt x="9781" y="3843"/>
                      <a:pt x="10296" y="4359"/>
                    </a:cubicBezTo>
                    <a:lnTo>
                      <a:pt x="16216" y="10279"/>
                    </a:lnTo>
                    <a:cubicBezTo>
                      <a:pt x="16630" y="10692"/>
                      <a:pt x="16705" y="11311"/>
                      <a:pt x="16459" y="11806"/>
                    </a:cubicBezTo>
                    <a:lnTo>
                      <a:pt x="19303" y="14651"/>
                    </a:lnTo>
                    <a:cubicBezTo>
                      <a:pt x="21083" y="12571"/>
                      <a:pt x="20993" y="9440"/>
                      <a:pt x="19025" y="7471"/>
                    </a:cubicBezTo>
                    <a:lnTo>
                      <a:pt x="13105" y="1551"/>
                    </a:lnTo>
                    <a:cubicBezTo>
                      <a:pt x="11036" y="-517"/>
                      <a:pt x="7684" y="-517"/>
                      <a:pt x="5617" y="1551"/>
                    </a:cubicBezTo>
                    <a:lnTo>
                      <a:pt x="1552" y="5617"/>
                    </a:lnTo>
                    <a:cubicBezTo>
                      <a:pt x="-517" y="7684"/>
                      <a:pt x="-517" y="11037"/>
                      <a:pt x="1552" y="13105"/>
                    </a:cubicBezTo>
                    <a:lnTo>
                      <a:pt x="7471" y="19025"/>
                    </a:lnTo>
                    <a:cubicBezTo>
                      <a:pt x="9430" y="20984"/>
                      <a:pt x="12541" y="21083"/>
                      <a:pt x="14621" y="19330"/>
                    </a:cubicBezTo>
                    <a:lnTo>
                      <a:pt x="11769" y="16478"/>
                    </a:lnTo>
                    <a:close/>
                    <a:moveTo>
                      <a:pt x="11769" y="1647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sp>
            <p:nvSpPr>
              <p:cNvPr id="37" name="Freeform: Shape 67"/>
              <p:cNvSpPr/>
              <p:nvPr/>
            </p:nvSpPr>
            <p:spPr bwMode="auto">
              <a:xfrm>
                <a:off x="231" y="231"/>
                <a:ext cx="345" cy="345"/>
              </a:xfrm>
              <a:custGeom>
                <a:avLst/>
                <a:gdLst>
                  <a:gd name="T0" fmla="*/ 0 w 20573"/>
                  <a:gd name="T1" fmla="*/ 0 h 20573"/>
                  <a:gd name="T2" fmla="*/ 0 w 20573"/>
                  <a:gd name="T3" fmla="*/ 0 h 20573"/>
                  <a:gd name="T4" fmla="*/ 0 w 20573"/>
                  <a:gd name="T5" fmla="*/ 0 h 20573"/>
                  <a:gd name="T6" fmla="*/ 0 w 20573"/>
                  <a:gd name="T7" fmla="*/ 0 h 20573"/>
                  <a:gd name="T8" fmla="*/ 0 w 20573"/>
                  <a:gd name="T9" fmla="*/ 0 h 20573"/>
                  <a:gd name="T10" fmla="*/ 0 w 20573"/>
                  <a:gd name="T11" fmla="*/ 0 h 20573"/>
                  <a:gd name="T12" fmla="*/ 0 w 20573"/>
                  <a:gd name="T13" fmla="*/ 0 h 20573"/>
                  <a:gd name="T14" fmla="*/ 0 w 20573"/>
                  <a:gd name="T15" fmla="*/ 0 h 20573"/>
                  <a:gd name="T16" fmla="*/ 0 w 20573"/>
                  <a:gd name="T17" fmla="*/ 0 h 20573"/>
                  <a:gd name="T18" fmla="*/ 0 w 20573"/>
                  <a:gd name="T19" fmla="*/ 0 h 20573"/>
                  <a:gd name="T20" fmla="*/ 0 w 20573"/>
                  <a:gd name="T21" fmla="*/ 0 h 20573"/>
                  <a:gd name="T22" fmla="*/ 0 w 20573"/>
                  <a:gd name="T23" fmla="*/ 0 h 20573"/>
                  <a:gd name="T24" fmla="*/ 0 w 20573"/>
                  <a:gd name="T25" fmla="*/ 0 h 20573"/>
                  <a:gd name="T26" fmla="*/ 0 w 20573"/>
                  <a:gd name="T27" fmla="*/ 0 h 20573"/>
                  <a:gd name="T28" fmla="*/ 0 w 20573"/>
                  <a:gd name="T29" fmla="*/ 0 h 20573"/>
                  <a:gd name="T30" fmla="*/ 0 w 20573"/>
                  <a:gd name="T31" fmla="*/ 0 h 20573"/>
                  <a:gd name="T32" fmla="*/ 0 w 20573"/>
                  <a:gd name="T33" fmla="*/ 0 h 20573"/>
                  <a:gd name="T34" fmla="*/ 0 w 20573"/>
                  <a:gd name="T35" fmla="*/ 0 h 205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573" h="20573">
                    <a:moveTo>
                      <a:pt x="14956" y="19022"/>
                    </a:moveTo>
                    <a:lnTo>
                      <a:pt x="19023" y="14957"/>
                    </a:lnTo>
                    <a:cubicBezTo>
                      <a:pt x="21090" y="12888"/>
                      <a:pt x="21090" y="9536"/>
                      <a:pt x="19023" y="7469"/>
                    </a:cubicBezTo>
                    <a:lnTo>
                      <a:pt x="13103" y="1549"/>
                    </a:lnTo>
                    <a:cubicBezTo>
                      <a:pt x="11134" y="-420"/>
                      <a:pt x="8003" y="-510"/>
                      <a:pt x="5922" y="1270"/>
                    </a:cubicBezTo>
                    <a:lnTo>
                      <a:pt x="8767" y="4115"/>
                    </a:lnTo>
                    <a:cubicBezTo>
                      <a:pt x="9263" y="3867"/>
                      <a:pt x="9881" y="3944"/>
                      <a:pt x="10295" y="4357"/>
                    </a:cubicBezTo>
                    <a:lnTo>
                      <a:pt x="16214" y="10277"/>
                    </a:lnTo>
                    <a:cubicBezTo>
                      <a:pt x="16730" y="10793"/>
                      <a:pt x="16730" y="11633"/>
                      <a:pt x="16214" y="12149"/>
                    </a:cubicBezTo>
                    <a:lnTo>
                      <a:pt x="12149" y="16214"/>
                    </a:lnTo>
                    <a:cubicBezTo>
                      <a:pt x="11632" y="16730"/>
                      <a:pt x="10792" y="16730"/>
                      <a:pt x="10277" y="16214"/>
                    </a:cubicBezTo>
                    <a:lnTo>
                      <a:pt x="4357" y="10295"/>
                    </a:lnTo>
                    <a:cubicBezTo>
                      <a:pt x="3954" y="9892"/>
                      <a:pt x="3870" y="9294"/>
                      <a:pt x="4096" y="8805"/>
                    </a:cubicBezTo>
                    <a:lnTo>
                      <a:pt x="1243" y="5952"/>
                    </a:lnTo>
                    <a:cubicBezTo>
                      <a:pt x="-510" y="8032"/>
                      <a:pt x="-410" y="11143"/>
                      <a:pt x="1549" y="13102"/>
                    </a:cubicBezTo>
                    <a:lnTo>
                      <a:pt x="7469" y="19022"/>
                    </a:lnTo>
                    <a:cubicBezTo>
                      <a:pt x="9536" y="21090"/>
                      <a:pt x="12889" y="21090"/>
                      <a:pt x="14956" y="19022"/>
                    </a:cubicBezTo>
                    <a:close/>
                    <a:moveTo>
                      <a:pt x="14956" y="1902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sp>
            <p:nvSpPr>
              <p:cNvPr id="38" name="Freeform: Shape 70"/>
              <p:cNvSpPr/>
              <p:nvPr/>
            </p:nvSpPr>
            <p:spPr bwMode="auto">
              <a:xfrm>
                <a:off x="152" y="151"/>
                <a:ext cx="269" cy="270"/>
              </a:xfrm>
              <a:custGeom>
                <a:avLst/>
                <a:gdLst>
                  <a:gd name="T0" fmla="*/ 0 w 21091"/>
                  <a:gd name="T1" fmla="*/ 0 h 21090"/>
                  <a:gd name="T2" fmla="*/ 0 w 21091"/>
                  <a:gd name="T3" fmla="*/ 0 h 21090"/>
                  <a:gd name="T4" fmla="*/ 0 w 21091"/>
                  <a:gd name="T5" fmla="*/ 0 h 21090"/>
                  <a:gd name="T6" fmla="*/ 0 w 21091"/>
                  <a:gd name="T7" fmla="*/ 0 h 21090"/>
                  <a:gd name="T8" fmla="*/ 0 w 21091"/>
                  <a:gd name="T9" fmla="*/ 0 h 21090"/>
                  <a:gd name="T10" fmla="*/ 0 w 21091"/>
                  <a:gd name="T11" fmla="*/ 0 h 21090"/>
                  <a:gd name="T12" fmla="*/ 0 w 21091"/>
                  <a:gd name="T13" fmla="*/ 0 h 21090"/>
                  <a:gd name="T14" fmla="*/ 0 w 21091"/>
                  <a:gd name="T15" fmla="*/ 0 h 210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091" h="21090">
                    <a:moveTo>
                      <a:pt x="763" y="763"/>
                    </a:moveTo>
                    <a:cubicBezTo>
                      <a:pt x="-254" y="1780"/>
                      <a:pt x="-254" y="3428"/>
                      <a:pt x="762" y="4445"/>
                    </a:cubicBezTo>
                    <a:lnTo>
                      <a:pt x="16645" y="20328"/>
                    </a:lnTo>
                    <a:cubicBezTo>
                      <a:pt x="17663" y="21344"/>
                      <a:pt x="19312" y="21346"/>
                      <a:pt x="20329" y="20329"/>
                    </a:cubicBezTo>
                    <a:cubicBezTo>
                      <a:pt x="21346" y="19312"/>
                      <a:pt x="21345" y="17663"/>
                      <a:pt x="20328" y="16646"/>
                    </a:cubicBezTo>
                    <a:lnTo>
                      <a:pt x="4444" y="763"/>
                    </a:lnTo>
                    <a:cubicBezTo>
                      <a:pt x="3428" y="-254"/>
                      <a:pt x="1780" y="-253"/>
                      <a:pt x="763" y="763"/>
                    </a:cubicBezTo>
                    <a:close/>
                    <a:moveTo>
                      <a:pt x="763" y="76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grpSp>
      </p:grpSp>
      <p:sp>
        <p:nvSpPr>
          <p:cNvPr id="2" name="文本框 1"/>
          <p:cNvSpPr txBox="1"/>
          <p:nvPr/>
        </p:nvSpPr>
        <p:spPr>
          <a:xfrm>
            <a:off x="2817495" y="1332865"/>
            <a:ext cx="5523865" cy="1538605"/>
          </a:xfrm>
          <a:prstGeom prst="rect">
            <a:avLst/>
          </a:prstGeom>
          <a:noFill/>
        </p:spPr>
        <p:txBody>
          <a:bodyPr wrap="square" lIns="0" tIns="0" rIns="0" bIns="0" rtlCol="0">
            <a:spAutoFit/>
          </a:bodyPr>
          <a:p>
            <a:pPr algn="l"/>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2.平面设计元素的构思过程</a:t>
            </a:r>
            <a:r>
              <a:rPr lang="zh-CN" altLang="en-US" sz="1600" b="1" dirty="0" smtClean="0">
                <a:solidFill>
                  <a:schemeClr val="accent6"/>
                </a:solidFill>
                <a:latin typeface="微软雅黑" panose="020B0503020204020204" pitchFamily="34" charset="-122"/>
                <a:ea typeface="微软雅黑" panose="020B0503020204020204" pitchFamily="34" charset="-122"/>
              </a:rPr>
              <a:t>	</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pPr algn="l"/>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平面设计元素的具体构思过程为：调查—构思—头脑风暴—设计草图—筛选—调整—完善。</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平面设计的过程是有计划、有步骤地不断完善的渐进式过程，设计的成功与否很大程度上取决于设计理念是否准确、考虑是否周密。</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3"/>
          <p:cNvGrpSpPr/>
          <p:nvPr/>
        </p:nvGrpSpPr>
        <p:grpSpPr>
          <a:xfrm>
            <a:off x="389552" y="980886"/>
            <a:ext cx="1704013" cy="2025488"/>
            <a:chOff x="3547433" y="1755251"/>
            <a:chExt cx="2448156" cy="2910018"/>
          </a:xfrm>
        </p:grpSpPr>
        <p:sp>
          <p:nvSpPr>
            <p:cNvPr id="39" name="Trapezoid 43"/>
            <p:cNvSpPr/>
            <p:nvPr/>
          </p:nvSpPr>
          <p:spPr>
            <a:xfrm rot="10800000">
              <a:off x="3547433" y="2980372"/>
              <a:ext cx="2448154" cy="106052"/>
            </a:xfrm>
            <a:prstGeom prst="trapezoid">
              <a:avLst>
                <a:gd name="adj" fmla="val 75086"/>
              </a:avLst>
            </a:prstGeom>
            <a:pattFill prst="dkDnDiag">
              <a:fgClr>
                <a:schemeClr val="accent2">
                  <a:lumMod val="50000"/>
                </a:schemeClr>
              </a:fgClr>
              <a:bgClr>
                <a:schemeClr val="accent2">
                  <a:lumMod val="75000"/>
                </a:schemeClr>
              </a:bgClr>
            </a:pattFill>
            <a:ln w="3175">
              <a:noFill/>
            </a:ln>
          </p:spPr>
          <p:txBody>
            <a:bodyPr anchor="ctr"/>
            <a:lstStyle/>
            <a:p>
              <a:pPr algn="ctr"/>
            </a:p>
          </p:txBody>
        </p:sp>
        <p:sp>
          <p:nvSpPr>
            <p:cNvPr id="40" name="Trapezoid 44"/>
            <p:cNvSpPr/>
            <p:nvPr/>
          </p:nvSpPr>
          <p:spPr>
            <a:xfrm rot="10800000">
              <a:off x="4003207" y="4559217"/>
              <a:ext cx="1549106" cy="106052"/>
            </a:xfrm>
            <a:prstGeom prst="trapezoid">
              <a:avLst>
                <a:gd name="adj" fmla="val 75086"/>
              </a:avLst>
            </a:prstGeom>
            <a:pattFill prst="dkDnDiag">
              <a:fgClr>
                <a:schemeClr val="accent2">
                  <a:lumMod val="50000"/>
                </a:schemeClr>
              </a:fgClr>
              <a:bgClr>
                <a:schemeClr val="accent2">
                  <a:lumMod val="75000"/>
                </a:schemeClr>
              </a:bgClr>
            </a:pattFill>
            <a:ln w="3175">
              <a:noFill/>
            </a:ln>
          </p:spPr>
          <p:txBody>
            <a:bodyPr anchor="ctr"/>
            <a:lstStyle/>
            <a:p>
              <a:pPr algn="ctr"/>
            </a:p>
          </p:txBody>
        </p:sp>
        <p:sp>
          <p:nvSpPr>
            <p:cNvPr id="41" name="Arrow: Up 45"/>
            <p:cNvSpPr/>
            <p:nvPr/>
          </p:nvSpPr>
          <p:spPr>
            <a:xfrm>
              <a:off x="3547435" y="1755251"/>
              <a:ext cx="2448154" cy="2801165"/>
            </a:xfrm>
            <a:prstGeom prst="upArrow">
              <a:avLst>
                <a:gd name="adj1" fmla="val 63377"/>
                <a:gd name="adj2" fmla="val 50000"/>
              </a:avLst>
            </a:prstGeom>
            <a:blipFill dpi="0" rotWithShape="1">
              <a:blip r:embed="rId1">
                <a:extLst>
                  <a:ext uri="{28A0092B-C50C-407E-A947-70E740481C1C}">
                    <a14:useLocalDpi xmlns:a14="http://schemas.microsoft.com/office/drawing/2010/main" val="0"/>
                  </a:ext>
                </a:extLst>
              </a:blip>
              <a:srcRect/>
              <a:stretch>
                <a:fillRect/>
              </a:stretch>
            </a:bli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2" name="Group 61"/>
            <p:cNvGrpSpPr/>
            <p:nvPr/>
          </p:nvGrpSpPr>
          <p:grpSpPr bwMode="auto">
            <a:xfrm>
              <a:off x="4470004" y="2483094"/>
              <a:ext cx="603010" cy="379981"/>
              <a:chOff x="0" y="0"/>
              <a:chExt cx="575" cy="363"/>
            </a:xfrm>
            <a:solidFill>
              <a:srgbClr val="FFFFFF"/>
            </a:solidFill>
          </p:grpSpPr>
          <p:sp>
            <p:nvSpPr>
              <p:cNvPr id="46" name="Freeform: Shape 63"/>
              <p:cNvSpPr/>
              <p:nvPr/>
            </p:nvSpPr>
            <p:spPr bwMode="auto">
              <a:xfrm>
                <a:off x="0" y="104"/>
                <a:ext cx="205" cy="259"/>
              </a:xfrm>
              <a:custGeom>
                <a:avLst/>
                <a:gdLst>
                  <a:gd name="T0" fmla="*/ 0 w 21470"/>
                  <a:gd name="T1" fmla="*/ 0 h 21600"/>
                  <a:gd name="T2" fmla="*/ 0 w 21470"/>
                  <a:gd name="T3" fmla="*/ 0 h 21600"/>
                  <a:gd name="T4" fmla="*/ 0 w 21470"/>
                  <a:gd name="T5" fmla="*/ 0 h 21600"/>
                  <a:gd name="T6" fmla="*/ 0 w 21470"/>
                  <a:gd name="T7" fmla="*/ 0 h 21600"/>
                  <a:gd name="T8" fmla="*/ 0 w 21470"/>
                  <a:gd name="T9" fmla="*/ 0 h 21600"/>
                  <a:gd name="T10" fmla="*/ 0 w 21470"/>
                  <a:gd name="T11" fmla="*/ 0 h 21600"/>
                  <a:gd name="T12" fmla="*/ 0 w 21470"/>
                  <a:gd name="T13" fmla="*/ 0 h 21600"/>
                  <a:gd name="T14" fmla="*/ 0 w 21470"/>
                  <a:gd name="T15" fmla="*/ 0 h 21600"/>
                  <a:gd name="T16" fmla="*/ 0 w 21470"/>
                  <a:gd name="T17" fmla="*/ 0 h 21600"/>
                  <a:gd name="T18" fmla="*/ 0 w 21470"/>
                  <a:gd name="T19" fmla="*/ 0 h 21600"/>
                  <a:gd name="T20" fmla="*/ 0 w 21470"/>
                  <a:gd name="T21" fmla="*/ 0 h 21600"/>
                  <a:gd name="T22" fmla="*/ 0 w 21470"/>
                  <a:gd name="T23" fmla="*/ 0 h 21600"/>
                  <a:gd name="T24" fmla="*/ 0 w 21470"/>
                  <a:gd name="T25" fmla="*/ 0 h 21600"/>
                  <a:gd name="T26" fmla="*/ 0 w 21470"/>
                  <a:gd name="T27" fmla="*/ 0 h 21600"/>
                  <a:gd name="T28" fmla="*/ 0 w 21470"/>
                  <a:gd name="T29" fmla="*/ 0 h 21600"/>
                  <a:gd name="T30" fmla="*/ 0 w 21470"/>
                  <a:gd name="T31" fmla="*/ 0 h 21600"/>
                  <a:gd name="T32" fmla="*/ 0 w 21470"/>
                  <a:gd name="T33" fmla="*/ 0 h 21600"/>
                  <a:gd name="T34" fmla="*/ 0 w 21470"/>
                  <a:gd name="T35" fmla="*/ 0 h 21600"/>
                  <a:gd name="T36" fmla="*/ 0 w 2147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sp>
            <p:nvSpPr>
              <p:cNvPr id="47" name="Freeform: Shape 64"/>
              <p:cNvSpPr/>
              <p:nvPr/>
            </p:nvSpPr>
            <p:spPr bwMode="auto">
              <a:xfrm>
                <a:off x="168" y="0"/>
                <a:ext cx="407" cy="3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grpSp>
      </p:grpSp>
      <p:sp>
        <p:nvSpPr>
          <p:cNvPr id="55" name="Title 1"/>
          <p:cNvSpPr txBox="1"/>
          <p:nvPr/>
        </p:nvSpPr>
        <p:spPr>
          <a:xfrm>
            <a:off x="280035" y="200025"/>
            <a:ext cx="37084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2">
                    <a:lumMod val="65000"/>
                  </a:schemeClr>
                </a:solidFill>
                <a:latin typeface="微软雅黑" panose="020B0503020204020204" pitchFamily="34" charset="-122"/>
                <a:ea typeface="微软雅黑" panose="020B0503020204020204" pitchFamily="34" charset="-122"/>
                <a:sym typeface="+mn-ea"/>
              </a:rPr>
              <a:t>二、平面设计元素的采集与重构</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891790" y="1443990"/>
            <a:ext cx="5299710" cy="193865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平面设计元素的采集与重构是指对一切可以借鉴的素材形态要素进行分析、归纳、概括并分解，将其打散成若干部分，改变其原有的组织形式后，运用形式美的法则，按照设计理念对所得到的信息进行重新组合，从而产生具有新意义的形态，即对自然界的形态进行分析、采集、概括、重构的过程。</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形态是指人们在日常生活中直接或间接感知到的物象所具有的外形体积、内部结构、色彩、材质以及肌理等形状与状态要素。物象的形态大致可分为自然形态和人工形态两大类。</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4350" y="481965"/>
            <a:ext cx="5926455" cy="830580"/>
          </a:xfrm>
          <a:prstGeom prst="rect">
            <a:avLst/>
          </a:prstGeom>
          <a:noFill/>
        </p:spPr>
        <p:txBody>
          <a:bodyPr wrap="square" lIns="0" tIns="0" rIns="0" bIns="0" rtlCol="0">
            <a:spAutoFit/>
          </a:bodyPr>
          <a:p>
            <a:pPr algn="l" eaLnBrk="1" latinLnBrk="0" hangingPunct="1">
              <a:lnSpc>
                <a:spcPct val="150000"/>
              </a:lnSpc>
            </a:pP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1. 自然形态的采集与重构</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自然形态的采集与重构是指对动物、植物、土石等进行抽象和提取。如下图所示。</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2" name="图片 1" descr="图3-45"/>
          <p:cNvPicPr>
            <a:picLocks noChangeAspect="1"/>
          </p:cNvPicPr>
          <p:nvPr/>
        </p:nvPicPr>
        <p:blipFill>
          <a:blip r:embed="rId1"/>
          <a:stretch>
            <a:fillRect/>
          </a:stretch>
        </p:blipFill>
        <p:spPr>
          <a:xfrm>
            <a:off x="746125" y="1631315"/>
            <a:ext cx="3369945" cy="2241550"/>
          </a:xfrm>
          <a:prstGeom prst="rect">
            <a:avLst/>
          </a:prstGeom>
        </p:spPr>
      </p:pic>
      <p:pic>
        <p:nvPicPr>
          <p:cNvPr id="5" name="图片 4" descr="图3-46"/>
          <p:cNvPicPr>
            <a:picLocks noChangeAspect="1"/>
          </p:cNvPicPr>
          <p:nvPr/>
        </p:nvPicPr>
        <p:blipFill>
          <a:blip r:embed="rId2"/>
          <a:stretch>
            <a:fillRect/>
          </a:stretch>
        </p:blipFill>
        <p:spPr>
          <a:xfrm>
            <a:off x="5847080" y="1606550"/>
            <a:ext cx="2290445" cy="2290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3-47"/>
          <p:cNvPicPr>
            <a:picLocks noChangeAspect="1"/>
          </p:cNvPicPr>
          <p:nvPr/>
        </p:nvPicPr>
        <p:blipFill>
          <a:blip r:embed="rId1"/>
          <a:stretch>
            <a:fillRect/>
          </a:stretch>
        </p:blipFill>
        <p:spPr>
          <a:xfrm>
            <a:off x="742315" y="1597025"/>
            <a:ext cx="3456305" cy="2177415"/>
          </a:xfrm>
          <a:prstGeom prst="rect">
            <a:avLst/>
          </a:prstGeom>
        </p:spPr>
      </p:pic>
      <p:pic>
        <p:nvPicPr>
          <p:cNvPr id="6" name="图片 5" descr="图3-48"/>
          <p:cNvPicPr>
            <a:picLocks noChangeAspect="1"/>
          </p:cNvPicPr>
          <p:nvPr/>
        </p:nvPicPr>
        <p:blipFill>
          <a:blip r:embed="rId2"/>
          <a:stretch>
            <a:fillRect/>
          </a:stretch>
        </p:blipFill>
        <p:spPr>
          <a:xfrm>
            <a:off x="5570855" y="1452880"/>
            <a:ext cx="2465070" cy="24650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795" y="1068705"/>
            <a:ext cx="7919720" cy="1384935"/>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2</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.人工形态的采集与重构：</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人工形态是指在社会发展过程中有意识地人为创造的现实形态。人工形态的采集与重构是指设计师抓住事物的有代表性的本质特征，对所观察到的事物形象进行提炼或按照一定的单位分割成数个部分，然后根据构成原则组合成新形象的过程。再构成的形象不但保留了原有事物的特征，而且还产生了新的构成形式美感和审美情趣。</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1835" y="431800"/>
            <a:ext cx="7234555" cy="1107440"/>
          </a:xfrm>
          <a:prstGeom prst="rect">
            <a:avLst/>
          </a:prstGeom>
          <a:noFill/>
        </p:spPr>
        <p:txBody>
          <a:bodyPr wrap="square" lIns="0" tIns="0" rIns="0" bIns="0" rtlCol="0">
            <a:spAutoFit/>
          </a:bodyPr>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人工形态采集与重构的方法包括以下三种。</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（1）整体按比例重构：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是指将重构对象完整地采集下来，将原形态及其面积按比例运用在新的画面中。其特点是可以保持主形态不变，且原物象的整体风格也基本不变。见下图。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2" name="图片 1" descr="图3-49"/>
          <p:cNvPicPr>
            <a:picLocks noChangeAspect="1"/>
          </p:cNvPicPr>
          <p:nvPr/>
        </p:nvPicPr>
        <p:blipFill>
          <a:blip r:embed="rId1"/>
          <a:stretch>
            <a:fillRect/>
          </a:stretch>
        </p:blipFill>
        <p:spPr>
          <a:xfrm>
            <a:off x="711835" y="1539240"/>
            <a:ext cx="3322320" cy="2691130"/>
          </a:xfrm>
          <a:prstGeom prst="rect">
            <a:avLst/>
          </a:prstGeom>
        </p:spPr>
      </p:pic>
      <p:pic>
        <p:nvPicPr>
          <p:cNvPr id="4" name="图片 3" descr="图3-50"/>
          <p:cNvPicPr>
            <a:picLocks noChangeAspect="1"/>
          </p:cNvPicPr>
          <p:nvPr/>
        </p:nvPicPr>
        <p:blipFill>
          <a:blip r:embed="rId2"/>
          <a:stretch>
            <a:fillRect/>
          </a:stretch>
        </p:blipFill>
        <p:spPr>
          <a:xfrm>
            <a:off x="5066030" y="1447800"/>
            <a:ext cx="2880360" cy="28225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3420" y="536575"/>
            <a:ext cx="7771765" cy="830580"/>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（2）整体不按比例重构：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是指将色彩对象完整地采集下来，选择典型的、有代表性的色彩不按比例地进行重构。其特点是既能保留原物象的色彩感觉，又有一种新鲜的感觉，且色彩运用灵活。同时，由于比例不受限制，因此采集的色彩可以多次运用，还可以进行多种色调的变化。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2" name="图片 1" descr="图3-51"/>
          <p:cNvPicPr>
            <a:picLocks noChangeAspect="1"/>
          </p:cNvPicPr>
          <p:nvPr/>
        </p:nvPicPr>
        <p:blipFill>
          <a:blip r:embed="rId1"/>
          <a:stretch>
            <a:fillRect/>
          </a:stretch>
        </p:blipFill>
        <p:spPr>
          <a:xfrm>
            <a:off x="730885" y="1767205"/>
            <a:ext cx="3950970" cy="2566035"/>
          </a:xfrm>
          <a:prstGeom prst="rect">
            <a:avLst/>
          </a:prstGeom>
        </p:spPr>
      </p:pic>
      <p:pic>
        <p:nvPicPr>
          <p:cNvPr id="4" name="图片 3" descr="图3-52"/>
          <p:cNvPicPr>
            <a:picLocks noChangeAspect="1"/>
          </p:cNvPicPr>
          <p:nvPr/>
        </p:nvPicPr>
        <p:blipFill>
          <a:blip r:embed="rId2"/>
          <a:stretch>
            <a:fillRect/>
          </a:stretch>
        </p:blipFill>
        <p:spPr>
          <a:xfrm>
            <a:off x="5636895" y="1641475"/>
            <a:ext cx="2828290" cy="28174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2765" y="443865"/>
            <a:ext cx="8048625" cy="1384935"/>
          </a:xfrm>
          <a:prstGeom prst="rect">
            <a:avLst/>
          </a:prstGeom>
          <a:noFill/>
        </p:spPr>
        <p:txBody>
          <a:bodyPr wrap="square" lIns="0" tIns="0" rIns="0" bIns="0" rtlCol="0">
            <a:spAutoFit/>
          </a:bodyPr>
          <a:p>
            <a:pPr algn="l" eaLnBrk="1" latinLnBrk="0" hangingPunct="1">
              <a:lnSpc>
                <a:spcPct val="150000"/>
              </a:lnSpc>
            </a:pP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（3）部分形态的重构：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是指从采集的形态中任意选择所需的部分进行重构，可以选择某个局部重构，也可以抽取不同的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部分</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重构。其特点是重构后的物象更简约、概括，既有原物象的影子，又显得更加自由、灵活。见下图。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 平面形态元素的采集与重构练习是一个再创造的过程，即便是对同一物象的采集，也会因采集人的理解和认识不一样，出现不同的重构效果。</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53"/>
          <p:cNvPicPr>
            <a:picLocks noChangeAspect="1"/>
          </p:cNvPicPr>
          <p:nvPr/>
        </p:nvPicPr>
        <p:blipFill>
          <a:blip r:embed="rId1"/>
          <a:stretch>
            <a:fillRect/>
          </a:stretch>
        </p:blipFill>
        <p:spPr>
          <a:xfrm>
            <a:off x="1042035" y="1697355"/>
            <a:ext cx="3001010" cy="3001010"/>
          </a:xfrm>
          <a:prstGeom prst="rect">
            <a:avLst/>
          </a:prstGeom>
        </p:spPr>
      </p:pic>
      <p:pic>
        <p:nvPicPr>
          <p:cNvPr id="4" name="图片 3" descr="图3-54"/>
          <p:cNvPicPr>
            <a:picLocks noChangeAspect="1"/>
          </p:cNvPicPr>
          <p:nvPr/>
        </p:nvPicPr>
        <p:blipFill>
          <a:blip r:embed="rId2"/>
          <a:stretch>
            <a:fillRect/>
          </a:stretch>
        </p:blipFill>
        <p:spPr>
          <a:xfrm>
            <a:off x="5208270" y="1617345"/>
            <a:ext cx="2969260" cy="31616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738465" y="887518"/>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4" name="Title 1"/>
          <p:cNvSpPr txBox="1"/>
          <p:nvPr/>
        </p:nvSpPr>
        <p:spPr>
          <a:xfrm>
            <a:off x="280035" y="200025"/>
            <a:ext cx="308673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2">
                    <a:lumMod val="65000"/>
                  </a:schemeClr>
                </a:solidFill>
                <a:latin typeface="微软雅黑" panose="020B0503020204020204" pitchFamily="34" charset="-122"/>
                <a:ea typeface="微软雅黑" panose="020B0503020204020204" pitchFamily="34" charset="-122"/>
              </a:rPr>
              <a:t>三、平面设计元素的语义传达</a:t>
            </a:r>
            <a:endParaRPr lang="en-GB" alt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400810" y="1012190"/>
            <a:ext cx="7129780" cy="1985010"/>
          </a:xfrm>
          <a:prstGeom prst="rect">
            <a:avLst/>
          </a:prstGeom>
          <a:noFill/>
        </p:spPr>
        <p:txBody>
          <a:bodyPr wrap="square" lIns="0" tIns="0" rIns="0" bIns="0" rtlCol="0">
            <a:spAutoFit/>
          </a:bodyPr>
          <a:p>
            <a:pPr eaLnBrk="1" latinLnBrk="0" hangingPunct="1">
              <a:lnSpc>
                <a:spcPct val="150000"/>
              </a:lnSpc>
            </a:pPr>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b="1" dirty="0" smtClean="0">
                <a:solidFill>
                  <a:schemeClr val="accent3">
                    <a:lumMod val="25000"/>
                  </a:schemeClr>
                </a:solidFill>
                <a:latin typeface="微软雅黑" panose="020B0503020204020204" pitchFamily="34" charset="-122"/>
                <a:ea typeface="微软雅黑" panose="020B0503020204020204" pitchFamily="34" charset="-122"/>
              </a:rPr>
              <a:t>形</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指的是形状、形式，即事物的边界线。在平面设计中，这种边界线构成了图。</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b="1" dirty="0" smtClean="0">
                <a:solidFill>
                  <a:schemeClr val="accent3">
                    <a:lumMod val="25000"/>
                  </a:schemeClr>
                </a:solidFill>
                <a:latin typeface="微软雅黑" panose="020B0503020204020204" pitchFamily="34" charset="-122"/>
                <a:ea typeface="微软雅黑" panose="020B0503020204020204" pitchFamily="34" charset="-122"/>
              </a:rPr>
              <a:t>态</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是指事物的内在发展趋势与方式，是平面中图案折射出的情态，如运动感、跳跃感等。用形态代替图形能更好地表达出视觉语言的属性与特质。</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形</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与</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态</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的结合在某种程度上是</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图</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与</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韵</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的融合，以构成</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有意味的形式</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。在视觉艺术中，形态是交流与沟通的媒介，一种</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形态</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就是一种符号，表达一种观念。形态是设计的基础，语义是设计的表达，而图形的特定含义即</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图形语义</a:t>
            </a:r>
            <a:r>
              <a:rPr lang="en-US" altLang="zh-CN" sz="1200" dirty="0" smtClean="0">
                <a:solidFill>
                  <a:schemeClr val="accent3">
                    <a:lumMod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，它通过一定的形态来表达创造性的意念，使设计思想可视化，使设计造型成为传达信息的载体。平面设计是语义传达的设计，画面只是其载体。</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7381733" y="1510906"/>
            <a:ext cx="1015570" cy="3105721"/>
            <a:chOff x="5812013" y="1308976"/>
            <a:chExt cx="1015570" cy="3105721"/>
          </a:xfrm>
        </p:grpSpPr>
        <p:sp>
          <p:nvSpPr>
            <p:cNvPr id="14" name="任意多边形 75"/>
            <p:cNvSpPr/>
            <p:nvPr/>
          </p:nvSpPr>
          <p:spPr>
            <a:xfrm flipV="1">
              <a:off x="5812013" y="1308976"/>
              <a:ext cx="1015570"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16" name="组合 15"/>
            <p:cNvGrpSpPr/>
            <p:nvPr/>
          </p:nvGrpSpPr>
          <p:grpSpPr>
            <a:xfrm>
              <a:off x="5932634" y="1733261"/>
              <a:ext cx="244890" cy="2125880"/>
              <a:chOff x="1404969" y="2714017"/>
              <a:chExt cx="274202" cy="2464677"/>
            </a:xfrm>
          </p:grpSpPr>
          <p:cxnSp>
            <p:nvCxnSpPr>
              <p:cNvPr id="17" name="直接连接符 16"/>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4" name="组合 73"/>
          <p:cNvGrpSpPr/>
          <p:nvPr/>
        </p:nvGrpSpPr>
        <p:grpSpPr>
          <a:xfrm>
            <a:off x="7563447" y="1995394"/>
            <a:ext cx="652141" cy="2312910"/>
            <a:chOff x="5993727" y="2041114"/>
            <a:chExt cx="652141" cy="2312910"/>
          </a:xfrm>
        </p:grpSpPr>
        <p:sp>
          <p:nvSpPr>
            <p:cNvPr id="15" name="同侧圆角矩形 76"/>
            <p:cNvSpPr/>
            <p:nvPr/>
          </p:nvSpPr>
          <p:spPr>
            <a:xfrm flipV="1">
              <a:off x="5993727" y="2041114"/>
              <a:ext cx="652141" cy="2312910"/>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文本框 7"/>
            <p:cNvSpPr txBox="1"/>
            <p:nvPr/>
          </p:nvSpPr>
          <p:spPr bwMode="auto">
            <a:xfrm>
              <a:off x="6063177" y="2086590"/>
              <a:ext cx="513242" cy="307285"/>
            </a:xfrm>
            <a:prstGeom prst="rect">
              <a:avLst/>
            </a:prstGeom>
            <a:noFill/>
            <a:ln w="9525">
              <a:noFill/>
              <a:miter lim="800000"/>
            </a:ln>
          </p:spPr>
          <p:txBody>
            <a:bodyPr wrap="none" lIns="0" tIns="0" rIns="0" bIns="0" anchor="t" anchorCtr="0">
              <a:normAutofit lnSpcReduction="10000"/>
              <a:scene3d>
                <a:camera prst="orthographicFront"/>
                <a:lightRig rig="threePt" dir="t"/>
              </a:scene3d>
              <a:sp3d>
                <a:bevelT w="0" h="0"/>
              </a:sp3d>
            </a:bodyPr>
            <a:lstStyle/>
            <a:p>
              <a:pPr marL="0" lvl="1" algn="ctr"/>
              <a:r>
                <a:rPr lang="en-US" altLang="ko-KR" sz="2135" b="1">
                  <a:solidFill>
                    <a:schemeClr val="bg1"/>
                  </a:solidFill>
                </a:rPr>
                <a:t>90%</a:t>
              </a:r>
              <a:endParaRPr lang="en-US" altLang="ko-KR" sz="2135" b="1">
                <a:solidFill>
                  <a:schemeClr val="bg1"/>
                </a:solidFill>
              </a:endParaRPr>
            </a:p>
          </p:txBody>
        </p:sp>
        <p:sp>
          <p:nvSpPr>
            <p:cNvPr id="13" name="任意多边形 8"/>
            <p:cNvSpPr/>
            <p:nvPr/>
          </p:nvSpPr>
          <p:spPr bwMode="auto">
            <a:xfrm>
              <a:off x="6133445" y="3839429"/>
              <a:ext cx="372708" cy="372709"/>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p>
          </p:txBody>
        </p:sp>
      </p:grpSp>
      <p:sp>
        <p:nvSpPr>
          <p:cNvPr id="76" name="Title 1"/>
          <p:cNvSpPr txBox="1"/>
          <p:nvPr/>
        </p:nvSpPr>
        <p:spPr>
          <a:xfrm>
            <a:off x="280035" y="200025"/>
            <a:ext cx="447929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smtClean="0">
                <a:solidFill>
                  <a:schemeClr val="accent3">
                    <a:lumMod val="25000"/>
                  </a:schemeClr>
                </a:solidFill>
                <a:latin typeface="微软雅黑" panose="020B0503020204020204" pitchFamily="34" charset="-122"/>
                <a:ea typeface="微软雅黑" panose="020B0503020204020204" pitchFamily="34" charset="-122"/>
                <a:cs typeface="+mn-cs"/>
              </a:rPr>
              <a:t>二、平面设计的基本构成形式</a:t>
            </a:r>
            <a:endParaRPr lang="zh-CN" altLang="en-US" sz="2400" b="1" dirty="0" smtClean="0">
              <a:solidFill>
                <a:schemeClr val="accent3">
                  <a:lumMod val="25000"/>
                </a:schemeClr>
              </a:solidFill>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623570" y="730885"/>
            <a:ext cx="7187565" cy="492125"/>
          </a:xfrm>
          <a:prstGeom prst="rect">
            <a:avLst/>
          </a:prstGeom>
          <a:noFill/>
        </p:spPr>
        <p:txBody>
          <a:bodyPr wrap="square" lIns="0" tIns="0" rIns="0" bIns="0" rtlCol="0">
            <a:spAutoFit/>
          </a:bodyPr>
          <a:p>
            <a:r>
              <a:rPr lang="zh-CN" altLang="en-US" sz="1600" b="1" dirty="0" smtClean="0">
                <a:solidFill>
                  <a:schemeClr val="accent1">
                    <a:lumMod val="50000"/>
                  </a:schemeClr>
                </a:solidFill>
                <a:latin typeface="微软雅黑" panose="020B0503020204020204" pitchFamily="34" charset="-122"/>
                <a:ea typeface="微软雅黑" panose="020B0503020204020204" pitchFamily="34" charset="-122"/>
              </a:rPr>
              <a:t>平面设计的构成没有一定的规律，它由规律性的元素随意而自由地衍变而成，是作者在一定的平面框架内划分而成的，因此具有极大的随意性和自由性。</a:t>
            </a:r>
            <a:endParaRPr lang="zh-CN" altLang="en-US" sz="1600" b="1" dirty="0" smtClean="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3570" y="1510665"/>
            <a:ext cx="995680" cy="245745"/>
          </a:xfrm>
          <a:prstGeom prst="rect">
            <a:avLst/>
          </a:prstGeom>
          <a:noFill/>
        </p:spPr>
        <p:txBody>
          <a:bodyPr wrap="none" lIns="0" tIns="0" rIns="0" bIns="0" rtlCol="0">
            <a:spAutoFit/>
          </a:bodyPr>
          <a:p>
            <a:r>
              <a:rPr lang="zh-CN" altLang="en-US" sz="1600" b="1" dirty="0" smtClean="0">
                <a:solidFill>
                  <a:schemeClr val="accent1">
                    <a:lumMod val="50000"/>
                  </a:schemeClr>
                </a:solidFill>
                <a:latin typeface="微软雅黑" panose="020B0503020204020204" pitchFamily="34" charset="-122"/>
                <a:ea typeface="微软雅黑" panose="020B0503020204020204" pitchFamily="34" charset="-122"/>
              </a:rPr>
              <a:t>1.重复构成</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05460" y="1882140"/>
            <a:ext cx="6256655" cy="1969770"/>
          </a:xfrm>
          <a:prstGeom prst="rect">
            <a:avLst/>
          </a:prstGeom>
          <a:noFill/>
        </p:spPr>
        <p:txBody>
          <a:bodyPr wrap="square" lIns="0" tIns="0" rIns="0" bIns="0" rtlCol="0">
            <a:spAutoFit/>
          </a:bodyPr>
          <a:p>
            <a:pPr algn="l"/>
            <a:r>
              <a:rPr lang="zh-CN" altLang="en-US" sz="1400" b="1" dirty="0" smtClean="0">
                <a:solidFill>
                  <a:schemeClr val="accent1">
                    <a:lumMod val="50000"/>
                  </a:schemeClr>
                </a:solidFill>
                <a:latin typeface="微软雅黑" panose="020B0503020204020204" pitchFamily="34" charset="-122"/>
                <a:ea typeface="微软雅黑" panose="020B0503020204020204" pitchFamily="34" charset="-122"/>
              </a:rPr>
              <a:t>（1）重复构成的含义及特点</a:t>
            </a:r>
            <a:endParaRPr lang="zh-CN" altLang="en-US" sz="1400" b="1" dirty="0" smtClean="0">
              <a:solidFill>
                <a:schemeClr val="accent1">
                  <a:lumMod val="50000"/>
                </a:schemeClr>
              </a:solidFill>
              <a:latin typeface="微软雅黑" panose="020B0503020204020204" pitchFamily="34" charset="-122"/>
              <a:ea typeface="微软雅黑" panose="020B0503020204020204" pitchFamily="34" charset="-122"/>
            </a:endParaRPr>
          </a:p>
          <a:p>
            <a:pPr indent="288290" algn="l" eaLnBrk="1" latinLnBrk="0" hangingPunct="1">
              <a:lnSpc>
                <a:spcPct val="100000"/>
              </a:lnSpc>
            </a:pP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  </a:t>
            </a:r>
            <a:endPar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endParaRPr>
          </a:p>
          <a:p>
            <a:pPr indent="288290" algn="l" eaLnBrk="1" latinLnBrk="0" hangingPunct="1">
              <a:lnSpc>
                <a:spcPct val="100000"/>
              </a:lnSpc>
            </a:pP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重复构成是指在同一设计中，相同的形象出现过两次以上。它是设计中比较常用的手法，常用来加深人的印象，造成有规律的节奏感，使画面统一。所谓相同，在重复构成中主要是指形状、颜色、大小等方面的相同。重复的形状称为重复构成中的基本形，以重复的手法进行设计时，每个基本形为一个单位。基本形不宜复杂，应以简单为主。 </a:t>
            </a:r>
            <a:endPar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endParaRPr>
          </a:p>
          <a:p>
            <a:pPr indent="288290" algn="l" eaLnBrk="1" latinLnBrk="0" hangingPunct="1">
              <a:lnSpc>
                <a:spcPct val="100000"/>
              </a:lnSpc>
            </a:pP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  重复构成的特点是它具有节奏感和秩序美，整体性强，连续效果好，能产生和谐统一的单纯美。</a:t>
            </a:r>
            <a:r>
              <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rPr>
              <a:t>	</a:t>
            </a:r>
            <a:endPar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1000" fill="hold"/>
                                        <p:tgtEl>
                                          <p:spTgt spid="75"/>
                                        </p:tgtEl>
                                        <p:attrNameLst>
                                          <p:attrName>ppt_w</p:attrName>
                                        </p:attrNameLst>
                                      </p:cBhvr>
                                      <p:tavLst>
                                        <p:tav tm="0">
                                          <p:val>
                                            <p:fltVal val="0"/>
                                          </p:val>
                                        </p:tav>
                                        <p:tav tm="100000">
                                          <p:val>
                                            <p:strVal val="#ppt_w"/>
                                          </p:val>
                                        </p:tav>
                                      </p:tavLst>
                                    </p:anim>
                                    <p:anim calcmode="lin" valueType="num">
                                      <p:cBhvr>
                                        <p:cTn id="8" dur="1000" fill="hold"/>
                                        <p:tgtEl>
                                          <p:spTgt spid="75"/>
                                        </p:tgtEl>
                                        <p:attrNameLst>
                                          <p:attrName>ppt_h</p:attrName>
                                        </p:attrNameLst>
                                      </p:cBhvr>
                                      <p:tavLst>
                                        <p:tav tm="0">
                                          <p:val>
                                            <p:fltVal val="0"/>
                                          </p:val>
                                        </p:tav>
                                        <p:tav tm="100000">
                                          <p:val>
                                            <p:strVal val="#ppt_h"/>
                                          </p:val>
                                        </p:tav>
                                      </p:tavLst>
                                    </p:anim>
                                    <p:anim calcmode="lin" valueType="num">
                                      <p:cBhvr>
                                        <p:cTn id="9" dur="1000" fill="hold"/>
                                        <p:tgtEl>
                                          <p:spTgt spid="75"/>
                                        </p:tgtEl>
                                        <p:attrNameLst>
                                          <p:attrName>style.rotation</p:attrName>
                                        </p:attrNameLst>
                                      </p:cBhvr>
                                      <p:tavLst>
                                        <p:tav tm="0">
                                          <p:val>
                                            <p:fltVal val="90"/>
                                          </p:val>
                                        </p:tav>
                                        <p:tav tm="100000">
                                          <p:val>
                                            <p:fltVal val="0"/>
                                          </p:val>
                                        </p:tav>
                                      </p:tavLst>
                                    </p:anim>
                                    <p:animEffect transition="in" filter="fade">
                                      <p:cBhvr>
                                        <p:cTn id="10" dur="1000"/>
                                        <p:tgtEl>
                                          <p:spTgt spid="75"/>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wipe(down)">
                                      <p:cBhvr>
                                        <p:cTn id="1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738465" y="887518"/>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240155" y="375920"/>
            <a:ext cx="5943600" cy="1615440"/>
          </a:xfrm>
          <a:prstGeom prst="rect">
            <a:avLst/>
          </a:prstGeom>
          <a:noFill/>
        </p:spPr>
        <p:txBody>
          <a:bodyPr wrap="none" lIns="0" tIns="0" rIns="0" bIns="0" rtlCol="0">
            <a:spAutoFit/>
          </a:bodyPr>
          <a:p>
            <a:pPr indent="457200" algn="l" eaLnBrk="1" latinLnBrk="0" hangingPunct="1">
              <a:lnSpc>
                <a:spcPct val="150000"/>
              </a:lnSpc>
            </a:pPr>
            <a:r>
              <a:rPr lang="en-US" altLang="zh-CN" sz="1400" b="1" dirty="0" smtClean="0">
                <a:solidFill>
                  <a:schemeClr val="accent3">
                    <a:lumMod val="25000"/>
                  </a:schemeClr>
                </a:solidFill>
                <a:latin typeface="微软雅黑" panose="020B0503020204020204" pitchFamily="34" charset="-122"/>
                <a:ea typeface="微软雅黑" panose="020B0503020204020204" pitchFamily="34" charset="-122"/>
              </a:rPr>
              <a:t>1.</a:t>
            </a:r>
            <a:r>
              <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rPr>
              <a:t>视觉感受类语义传达</a:t>
            </a:r>
            <a:endParaRPr lang="zh-CN" altLang="en-US" sz="1400" b="1" dirty="0" smtClean="0">
              <a:solidFill>
                <a:schemeClr val="accent6"/>
              </a:solidFill>
              <a:latin typeface="微软雅黑" panose="020B0503020204020204" pitchFamily="34" charset="-122"/>
              <a:ea typeface="微软雅黑" panose="020B0503020204020204" pitchFamily="34" charset="-122"/>
            </a:endParaRPr>
          </a:p>
          <a:p>
            <a:pPr indent="45720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视觉感受类语义传达的方式主要有疏密对比和大小对比两种。</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疏密对比：指形与空间的疏密关系，同时也包含着形与形的集中与分散。</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密：紧张感、窒息感和厚度感</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疏：空间感、轻松感和秩序感。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a:endParaRPr lang="zh-CN" altLang="en-US" sz="1200" dirty="0" smtClean="0">
              <a:solidFill>
                <a:schemeClr val="accent6"/>
              </a:solidFill>
              <a:latin typeface="微软雅黑" panose="020B0503020204020204" pitchFamily="34" charset="-122"/>
              <a:ea typeface="微软雅黑" panose="020B0503020204020204" pitchFamily="34" charset="-122"/>
            </a:endParaRPr>
          </a:p>
        </p:txBody>
      </p:sp>
      <p:pic>
        <p:nvPicPr>
          <p:cNvPr id="3" name="图片 2" descr="图3-55"/>
          <p:cNvPicPr>
            <a:picLocks noChangeAspect="1"/>
          </p:cNvPicPr>
          <p:nvPr/>
        </p:nvPicPr>
        <p:blipFill>
          <a:blip r:embed="rId2"/>
          <a:stretch>
            <a:fillRect/>
          </a:stretch>
        </p:blipFill>
        <p:spPr>
          <a:xfrm>
            <a:off x="1240155" y="2052955"/>
            <a:ext cx="2486660" cy="2467610"/>
          </a:xfrm>
          <a:prstGeom prst="rect">
            <a:avLst/>
          </a:prstGeom>
        </p:spPr>
      </p:pic>
      <p:pic>
        <p:nvPicPr>
          <p:cNvPr id="4" name="图片 3" descr="图3-56"/>
          <p:cNvPicPr>
            <a:picLocks noChangeAspect="1"/>
          </p:cNvPicPr>
          <p:nvPr/>
        </p:nvPicPr>
        <p:blipFill>
          <a:blip r:embed="rId3"/>
          <a:stretch>
            <a:fillRect/>
          </a:stretch>
        </p:blipFill>
        <p:spPr>
          <a:xfrm>
            <a:off x="5060950" y="2052955"/>
            <a:ext cx="2448560" cy="24485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738465" y="887518"/>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50975" y="660400"/>
            <a:ext cx="6786880" cy="1015365"/>
          </a:xfrm>
          <a:prstGeom prst="rect">
            <a:avLst/>
          </a:prstGeom>
          <a:noFill/>
        </p:spPr>
        <p:txBody>
          <a:bodyPr wrap="square" lIns="0" tIns="0" rIns="0" bIns="0" rtlCol="0">
            <a:spAutoFit/>
          </a:bodyPr>
          <a:p>
            <a:pPr indent="45720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大小对比：指使不同尺度的形象产生对比的构图方法。除了形象大小的对比关系外，数量上的多寡也可以形成一种近似大小对比的对比关系。大小的对比关系可以产生视觉落差。</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如下图，谈谈大小的对比关系是怎样产生视觉落差的。</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a:endParaRPr lang="zh-CN" altLang="en-US" sz="1200" dirty="0" smtClean="0">
              <a:solidFill>
                <a:schemeClr val="accent6"/>
              </a:solidFill>
              <a:latin typeface="微软雅黑" panose="020B0503020204020204" pitchFamily="34" charset="-122"/>
              <a:ea typeface="微软雅黑" panose="020B0503020204020204" pitchFamily="34" charset="-122"/>
            </a:endParaRPr>
          </a:p>
        </p:txBody>
      </p:sp>
      <p:pic>
        <p:nvPicPr>
          <p:cNvPr id="3" name="图片 2" descr="图3-57"/>
          <p:cNvPicPr>
            <a:picLocks noChangeAspect="1"/>
          </p:cNvPicPr>
          <p:nvPr/>
        </p:nvPicPr>
        <p:blipFill>
          <a:blip r:embed="rId2"/>
          <a:stretch>
            <a:fillRect/>
          </a:stretch>
        </p:blipFill>
        <p:spPr>
          <a:xfrm>
            <a:off x="1029970" y="1854835"/>
            <a:ext cx="2718435" cy="2620645"/>
          </a:xfrm>
          <a:prstGeom prst="rect">
            <a:avLst/>
          </a:prstGeom>
        </p:spPr>
      </p:pic>
      <p:pic>
        <p:nvPicPr>
          <p:cNvPr id="4" name="图片 3" descr="图3-58"/>
          <p:cNvPicPr>
            <a:picLocks noChangeAspect="1"/>
          </p:cNvPicPr>
          <p:nvPr/>
        </p:nvPicPr>
        <p:blipFill>
          <a:blip r:embed="rId3"/>
          <a:stretch>
            <a:fillRect/>
          </a:stretch>
        </p:blipFill>
        <p:spPr>
          <a:xfrm>
            <a:off x="5053965" y="1819275"/>
            <a:ext cx="2640330" cy="26568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738465" y="887518"/>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258570" y="562610"/>
            <a:ext cx="2466340" cy="2261870"/>
          </a:xfrm>
          <a:prstGeom prst="rect">
            <a:avLst/>
          </a:prstGeom>
          <a:noFill/>
        </p:spPr>
        <p:txBody>
          <a:bodyPr wrap="square" lIns="0" tIns="0" rIns="0" bIns="0" rtlCol="0">
            <a:spAutoFit/>
          </a:bodyPr>
          <a:p>
            <a:pPr indent="457200" algn="l" eaLnBrk="1" latinLnBrk="0" hangingPunct="1">
              <a:lnSpc>
                <a:spcPct val="150000"/>
              </a:lnSpc>
            </a:pPr>
            <a:r>
              <a:rPr lang="en-US" sz="1400" b="1" dirty="0" smtClean="0">
                <a:solidFill>
                  <a:schemeClr val="accent3">
                    <a:lumMod val="25000"/>
                  </a:schemeClr>
                </a:solidFill>
                <a:latin typeface="微软雅黑" panose="020B0503020204020204" pitchFamily="34" charset="-122"/>
                <a:ea typeface="微软雅黑" panose="020B0503020204020204" pitchFamily="34" charset="-122"/>
              </a:rPr>
              <a:t>2.</a:t>
            </a:r>
            <a:r>
              <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rPr>
              <a:t>听觉感受类语义传达</a:t>
            </a:r>
            <a:endPar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视觉感受：具象，内容由图形、文字等具体实物构成</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听觉感受：抽象，若恰当运用听觉元素进行创作，就能设计出精彩的作品。见右图，谈谈你对这幅海报的理解。</a:t>
            </a:r>
            <a:endParaRPr lang="zh-CN" altLang="en-US" sz="1200" dirty="0" smtClean="0">
              <a:solidFill>
                <a:schemeClr val="accent6"/>
              </a:solidFill>
              <a:latin typeface="微软雅黑" panose="020B0503020204020204" pitchFamily="34" charset="-122"/>
              <a:ea typeface="微软雅黑" panose="020B0503020204020204" pitchFamily="34" charset="-122"/>
            </a:endParaRPr>
          </a:p>
        </p:txBody>
      </p:sp>
      <p:pic>
        <p:nvPicPr>
          <p:cNvPr id="3" name="图片 2" descr="图3-59"/>
          <p:cNvPicPr>
            <a:picLocks noChangeAspect="1"/>
          </p:cNvPicPr>
          <p:nvPr/>
        </p:nvPicPr>
        <p:blipFill>
          <a:blip r:embed="rId2"/>
          <a:stretch>
            <a:fillRect/>
          </a:stretch>
        </p:blipFill>
        <p:spPr>
          <a:xfrm>
            <a:off x="5155565" y="473075"/>
            <a:ext cx="2975610" cy="41967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324445" y="590973"/>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778510" y="284480"/>
            <a:ext cx="6651625" cy="1708150"/>
          </a:xfrm>
          <a:prstGeom prst="rect">
            <a:avLst/>
          </a:prstGeom>
          <a:noFill/>
        </p:spPr>
        <p:txBody>
          <a:bodyPr wrap="square" lIns="0" tIns="0" rIns="0" bIns="0" rtlCol="0">
            <a:spAutoFit/>
          </a:bodyPr>
          <a:p>
            <a:pPr indent="457200" algn="l">
              <a:lnSpc>
                <a:spcPct val="150000"/>
              </a:lnSpc>
              <a:buNone/>
            </a:pPr>
            <a:r>
              <a:rPr lang="en-US" sz="1400" b="1" dirty="0" smtClean="0">
                <a:solidFill>
                  <a:schemeClr val="accent3">
                    <a:lumMod val="25000"/>
                  </a:schemeClr>
                </a:solidFill>
                <a:latin typeface="微软雅黑" panose="020B0503020204020204" pitchFamily="34" charset="-122"/>
                <a:ea typeface="微软雅黑" panose="020B0503020204020204" pitchFamily="34" charset="-122"/>
              </a:rPr>
              <a:t>3.</a:t>
            </a:r>
            <a:r>
              <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rPr>
              <a:t>触觉感受类语义传达</a:t>
            </a:r>
            <a:endPar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endParaRPr>
          </a:p>
          <a:p>
            <a:pPr indent="45720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自然材质：因材料本身的属性而呈现出的一种表面效果，能够触摸。</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45720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人工加工材质：在平面设计中，多半以人为方式来加工纸的质感与肌理并设计出作品。</a:t>
            </a:r>
            <a:endParaRPr lang="zh-CN" altLang="en-US" sz="1200" dirty="0" smtClean="0">
              <a:solidFill>
                <a:schemeClr val="accent6"/>
              </a:solidFill>
              <a:latin typeface="微软雅黑" panose="020B0503020204020204" pitchFamily="34" charset="-122"/>
              <a:ea typeface="微软雅黑" panose="020B0503020204020204" pitchFamily="34" charset="-122"/>
            </a:endParaRPr>
          </a:p>
          <a:p>
            <a:pPr indent="45720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肌理：形象表面的纹理，又称质感。由于物体的材料不同，且其表面的组织、排列、构造也各不相同，因而会产生粗糙感、光滑感和软硬感。在平面设计中，物体表面的肌理表现为视觉肌理，屏幕上显示出来的条纹、花纹凹凸等就是二维平面的肌理。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60"/>
          <p:cNvPicPr>
            <a:picLocks noChangeAspect="1"/>
          </p:cNvPicPr>
          <p:nvPr/>
        </p:nvPicPr>
        <p:blipFill>
          <a:blip r:embed="rId2"/>
          <a:stretch>
            <a:fillRect/>
          </a:stretch>
        </p:blipFill>
        <p:spPr>
          <a:xfrm>
            <a:off x="1157605" y="2162175"/>
            <a:ext cx="2633345" cy="2561590"/>
          </a:xfrm>
          <a:prstGeom prst="rect">
            <a:avLst/>
          </a:prstGeom>
        </p:spPr>
      </p:pic>
      <p:pic>
        <p:nvPicPr>
          <p:cNvPr id="4" name="图片 3" descr="图3-61"/>
          <p:cNvPicPr>
            <a:picLocks noChangeAspect="1"/>
          </p:cNvPicPr>
          <p:nvPr/>
        </p:nvPicPr>
        <p:blipFill>
          <a:blip r:embed="rId3"/>
          <a:stretch>
            <a:fillRect/>
          </a:stretch>
        </p:blipFill>
        <p:spPr>
          <a:xfrm>
            <a:off x="5077460" y="2162175"/>
            <a:ext cx="2676525" cy="25825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324445" y="590973"/>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778510" y="284480"/>
            <a:ext cx="7533640" cy="3646805"/>
          </a:xfrm>
          <a:prstGeom prst="rect">
            <a:avLst/>
          </a:prstGeom>
          <a:noFill/>
        </p:spPr>
        <p:txBody>
          <a:bodyPr wrap="square" lIns="0" tIns="0" rIns="0" bIns="0" rtlCol="0">
            <a:spAutoFit/>
          </a:bodyPr>
          <a:p>
            <a:pPr indent="457200" algn="l">
              <a:lnSpc>
                <a:spcPct val="150000"/>
              </a:lnSpc>
              <a:buNone/>
            </a:pPr>
            <a:r>
              <a:rPr lang="en-US" sz="1400" b="1" dirty="0" smtClean="0">
                <a:solidFill>
                  <a:schemeClr val="accent3">
                    <a:lumMod val="25000"/>
                  </a:schemeClr>
                </a:solidFill>
                <a:latin typeface="微软雅黑" panose="020B0503020204020204" pitchFamily="34" charset="-122"/>
                <a:ea typeface="微软雅黑" panose="020B0503020204020204" pitchFamily="34" charset="-122"/>
              </a:rPr>
              <a:t>4.</a:t>
            </a:r>
            <a:r>
              <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rPr>
              <a:t>情绪类语义传达</a:t>
            </a:r>
            <a:endPar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基本形的形态是一切造型的根本，也是所有物质形态的表现，具有独特的情感表达。通过一定的基本形的组合形式来呈现现实与想象、理念与审美相统一的视觉效果，将情感表达寓于构成形式之中，从而传达出特定的内涵和信息。</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平面元素对人们情感的影响，是通过其客观属性促使人们产生强烈的视觉感受来实现的。元素形态可以让人产生</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情</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感上的联想，从而更好地表达视觉主题。</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当人们看到一种元素形象时所产生的第一感觉就是心理感受，也就是受到刺激后产生的反应。</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个性鲜明、突出的视觉焦点元素与其他的差异对比，能有效地增强视觉</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刺激</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的效果，给人醒目、肯定、强烈的视觉印象。差异的对比能打破单调、统一的格局，营造多样的变化，掀起波澜，造成矛盾的对比，形成视觉上的张力。</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物品的形象和色彩等都会直接或间接地对人们的情绪造成影响，引起人们喜、怒、哀、惧等情感上的共鸣。这就是平面设计元素通过形象对人们的情感、心理所</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产生的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作用。</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768310" y="844973"/>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4" name="Title 1"/>
          <p:cNvSpPr txBox="1"/>
          <p:nvPr/>
        </p:nvSpPr>
        <p:spPr>
          <a:xfrm>
            <a:off x="280035" y="200025"/>
            <a:ext cx="166687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ctr"/>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437640" y="920750"/>
            <a:ext cx="26670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一、实训内容：绘制平面构成作品</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37640" y="1212215"/>
            <a:ext cx="4533900" cy="1107440"/>
          </a:xfrm>
          <a:prstGeom prst="rect">
            <a:avLst/>
          </a:prstGeom>
          <a:noFill/>
        </p:spPr>
        <p:txBody>
          <a:bodyPr wrap="none" lIns="0" tIns="0" rIns="0" bIns="0" rtlCol="0">
            <a:spAutoFit/>
          </a:bodyPr>
          <a:p>
            <a:pPr indent="28448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步骤1 准备材料：重构的图片、铅笔、直尺、针管笔、马克笔。</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步骤2 绘制 20cm×20cm 的方框。</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步骤3 设计构图，用铅笔起草。</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步骤4 开始绘制。</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65" name="图片 64" descr="图3-62"/>
          <p:cNvPicPr>
            <a:picLocks noChangeAspect="1"/>
          </p:cNvPicPr>
          <p:nvPr/>
        </p:nvPicPr>
        <p:blipFill>
          <a:blip r:embed="rId2"/>
          <a:stretch>
            <a:fillRect/>
          </a:stretch>
        </p:blipFill>
        <p:spPr>
          <a:xfrm>
            <a:off x="870585" y="2723515"/>
            <a:ext cx="1794510" cy="1760220"/>
          </a:xfrm>
          <a:prstGeom prst="rect">
            <a:avLst/>
          </a:prstGeom>
        </p:spPr>
      </p:pic>
      <p:pic>
        <p:nvPicPr>
          <p:cNvPr id="66" name="图片 65" descr="图3-63"/>
          <p:cNvPicPr>
            <a:picLocks noChangeAspect="1"/>
          </p:cNvPicPr>
          <p:nvPr/>
        </p:nvPicPr>
        <p:blipFill>
          <a:blip r:embed="rId3"/>
          <a:stretch>
            <a:fillRect/>
          </a:stretch>
        </p:blipFill>
        <p:spPr>
          <a:xfrm>
            <a:off x="3577590" y="2723515"/>
            <a:ext cx="1703070" cy="1703070"/>
          </a:xfrm>
          <a:prstGeom prst="rect">
            <a:avLst/>
          </a:prstGeom>
        </p:spPr>
      </p:pic>
      <p:pic>
        <p:nvPicPr>
          <p:cNvPr id="67" name="图片 66" descr="图3-64"/>
          <p:cNvPicPr>
            <a:picLocks noChangeAspect="1"/>
          </p:cNvPicPr>
          <p:nvPr/>
        </p:nvPicPr>
        <p:blipFill>
          <a:blip r:embed="rId4"/>
          <a:stretch>
            <a:fillRect/>
          </a:stretch>
        </p:blipFill>
        <p:spPr>
          <a:xfrm>
            <a:off x="6471285" y="461645"/>
            <a:ext cx="1799590" cy="1809115"/>
          </a:xfrm>
          <a:prstGeom prst="rect">
            <a:avLst/>
          </a:prstGeom>
        </p:spPr>
      </p:pic>
      <p:pic>
        <p:nvPicPr>
          <p:cNvPr id="68" name="图片 67" descr="图3-65"/>
          <p:cNvPicPr>
            <a:picLocks noChangeAspect="1"/>
          </p:cNvPicPr>
          <p:nvPr/>
        </p:nvPicPr>
        <p:blipFill>
          <a:blip r:embed="rId5"/>
          <a:stretch>
            <a:fillRect/>
          </a:stretch>
        </p:blipFill>
        <p:spPr>
          <a:xfrm>
            <a:off x="6471285" y="2723515"/>
            <a:ext cx="1809115" cy="1809115"/>
          </a:xfrm>
          <a:prstGeom prst="rect">
            <a:avLst/>
          </a:prstGeom>
        </p:spPr>
      </p:pic>
      <p:sp>
        <p:nvSpPr>
          <p:cNvPr id="69" name="文本框 68"/>
          <p:cNvSpPr txBox="1"/>
          <p:nvPr/>
        </p:nvSpPr>
        <p:spPr>
          <a:xfrm>
            <a:off x="1474470" y="4612005"/>
            <a:ext cx="394335" cy="184150"/>
          </a:xfrm>
          <a:prstGeom prst="rect">
            <a:avLst/>
          </a:prstGeom>
          <a:noFill/>
        </p:spPr>
        <p:txBody>
          <a:bodyPr wrap="none" lIns="0" tIns="0" rIns="0" bIns="0" rtlCol="0">
            <a:spAutoFit/>
          </a:bodyPr>
          <a:p>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步骤2</a:t>
            </a:r>
            <a:endParaRPr lang="en-US" altLang="zh-CN" sz="1600" b="1" dirty="0" smtClean="0">
              <a:solidFill>
                <a:schemeClr val="accent6"/>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4197985" y="4580890"/>
            <a:ext cx="394335" cy="184150"/>
          </a:xfrm>
          <a:prstGeom prst="rect">
            <a:avLst/>
          </a:prstGeom>
          <a:noFill/>
        </p:spPr>
        <p:txBody>
          <a:bodyPr wrap="none" lIns="0" tIns="0" rIns="0" bIns="0" rtlCol="0">
            <a:spAutoFit/>
          </a:bodyPr>
          <a:p>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步骤3</a:t>
            </a:r>
            <a:endParaRPr lang="en-US" altLang="zh-CN" sz="1600" b="1" dirty="0" smtClean="0">
              <a:solidFill>
                <a:schemeClr val="accent6"/>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8513445" y="2141855"/>
            <a:ext cx="235585" cy="701040"/>
          </a:xfrm>
          <a:prstGeom prst="rect">
            <a:avLst/>
          </a:prstGeom>
          <a:noFill/>
        </p:spPr>
        <p:txBody>
          <a:bodyPr vert="wordArtVertRtl" wrap="none" lIns="0" tIns="0" rIns="0" bIns="0" rtlCol="0">
            <a:spAutoFit/>
          </a:bodyPr>
          <a:p>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步骤4</a:t>
            </a:r>
            <a:endParaRPr lang="en-US" altLang="zh-CN"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itle 1"/>
          <p:cNvSpPr txBox="1"/>
          <p:nvPr/>
        </p:nvSpPr>
        <p:spPr>
          <a:xfrm>
            <a:off x="280035" y="200025"/>
            <a:ext cx="166687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ctr"/>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06220" y="981075"/>
            <a:ext cx="2725420" cy="184150"/>
          </a:xfrm>
          <a:prstGeom prst="rect">
            <a:avLst/>
          </a:prstGeom>
          <a:noFill/>
        </p:spPr>
        <p:txBody>
          <a:bodyPr wrap="none" lIns="0" tIns="0" rIns="0" bIns="0" rtlCol="0">
            <a:spAutoFit/>
          </a:bodyPr>
          <a:p>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步骤5 完成绘制并擦去辅助线。见下图。</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pic>
        <p:nvPicPr>
          <p:cNvPr id="3" name="图片 2" descr="图3-66"/>
          <p:cNvPicPr>
            <a:picLocks noChangeAspect="1"/>
          </p:cNvPicPr>
          <p:nvPr/>
        </p:nvPicPr>
        <p:blipFill>
          <a:blip r:embed="rId1"/>
          <a:stretch>
            <a:fillRect/>
          </a:stretch>
        </p:blipFill>
        <p:spPr>
          <a:xfrm>
            <a:off x="2896870" y="1437005"/>
            <a:ext cx="3137535" cy="31476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3"/>
          <p:cNvSpPr/>
          <p:nvPr/>
        </p:nvSpPr>
        <p:spPr>
          <a:xfrm>
            <a:off x="737195" y="844338"/>
            <a:ext cx="366820" cy="36682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4" name="Title 1"/>
          <p:cNvSpPr txBox="1"/>
          <p:nvPr/>
        </p:nvSpPr>
        <p:spPr>
          <a:xfrm>
            <a:off x="280035" y="200025"/>
            <a:ext cx="166687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ctr"/>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437640" y="920750"/>
            <a:ext cx="10668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二、作品点评</a:t>
            </a:r>
            <a:endPar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2" name="图片 1" descr="图3-67《Broadway Boogie Woogie》"/>
          <p:cNvPicPr>
            <a:picLocks noChangeAspect="1"/>
          </p:cNvPicPr>
          <p:nvPr/>
        </p:nvPicPr>
        <p:blipFill>
          <a:blip r:embed="rId2"/>
          <a:stretch>
            <a:fillRect/>
          </a:stretch>
        </p:blipFill>
        <p:spPr>
          <a:xfrm>
            <a:off x="5349875" y="1136015"/>
            <a:ext cx="3249930" cy="3255645"/>
          </a:xfrm>
          <a:prstGeom prst="rect">
            <a:avLst/>
          </a:prstGeom>
        </p:spPr>
      </p:pic>
      <p:sp>
        <p:nvSpPr>
          <p:cNvPr id="8" name="文本框 7"/>
          <p:cNvSpPr txBox="1"/>
          <p:nvPr/>
        </p:nvSpPr>
        <p:spPr>
          <a:xfrm>
            <a:off x="906780" y="1383030"/>
            <a:ext cx="4093210" cy="1384935"/>
          </a:xfrm>
          <a:prstGeom prst="rect">
            <a:avLst/>
          </a:prstGeom>
          <a:noFill/>
        </p:spPr>
        <p:txBody>
          <a:bodyPr wrap="square" lIns="0" tIns="0" rIns="0" bIns="0" rtlCol="0">
            <a:spAutoFit/>
          </a:bodyPr>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右图为《百老汇爵士乐》，是蒙德里安在纽约时期的重要作品，也是其一生中的最后一件完成作品，它鲜明地反映了现代都市的新气息。从图中，能从哪些方面看出它反映了现代都市的新气息？在自己绘制平面构成作品时又有哪些可以从中借鉴？</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itle 1"/>
          <p:cNvSpPr txBox="1"/>
          <p:nvPr/>
        </p:nvSpPr>
        <p:spPr>
          <a:xfrm>
            <a:off x="280035" y="205105"/>
            <a:ext cx="166687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ctr"/>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pic>
        <p:nvPicPr>
          <p:cNvPr id="4" name="图片 3" descr="图3-68"/>
          <p:cNvPicPr>
            <a:picLocks noChangeAspect="1"/>
          </p:cNvPicPr>
          <p:nvPr/>
        </p:nvPicPr>
        <p:blipFill>
          <a:blip r:embed="rId1"/>
          <a:stretch>
            <a:fillRect/>
          </a:stretch>
        </p:blipFill>
        <p:spPr>
          <a:xfrm>
            <a:off x="5090160" y="682625"/>
            <a:ext cx="3301365" cy="3778885"/>
          </a:xfrm>
          <a:prstGeom prst="rect">
            <a:avLst/>
          </a:prstGeom>
        </p:spPr>
      </p:pic>
      <p:sp>
        <p:nvSpPr>
          <p:cNvPr id="5" name="文本框 4"/>
          <p:cNvSpPr txBox="1"/>
          <p:nvPr/>
        </p:nvSpPr>
        <p:spPr>
          <a:xfrm>
            <a:off x="807720" y="1085850"/>
            <a:ext cx="3554095" cy="1107440"/>
          </a:xfrm>
          <a:prstGeom prst="rect">
            <a:avLst/>
          </a:prstGeom>
          <a:noFill/>
        </p:spPr>
        <p:txBody>
          <a:bodyPr wrap="square" lIns="0" tIns="0" rIns="0" bIns="0" rtlCol="0">
            <a:spAutoFit/>
          </a:bodyPr>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右图是一张贝多芬音乐会的招贴海报。整张海报并没有采用艳丽的色彩，这与贝多芬的音乐特色息息相关。你如何理解这张海报？自己在绘制海报时应注意哪些问题？</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3"/>
          <p:cNvGrpSpPr/>
          <p:nvPr/>
        </p:nvGrpSpPr>
        <p:grpSpPr>
          <a:xfrm>
            <a:off x="389552" y="980886"/>
            <a:ext cx="1704013" cy="2025488"/>
            <a:chOff x="3547433" y="1755251"/>
            <a:chExt cx="2448156" cy="2910018"/>
          </a:xfrm>
        </p:grpSpPr>
        <p:sp>
          <p:nvSpPr>
            <p:cNvPr id="39" name="Trapezoid 43"/>
            <p:cNvSpPr/>
            <p:nvPr/>
          </p:nvSpPr>
          <p:spPr>
            <a:xfrm rot="10800000">
              <a:off x="3547433" y="2980372"/>
              <a:ext cx="2448154" cy="106052"/>
            </a:xfrm>
            <a:prstGeom prst="trapezoid">
              <a:avLst>
                <a:gd name="adj" fmla="val 75086"/>
              </a:avLst>
            </a:prstGeom>
            <a:pattFill prst="dkDnDiag">
              <a:fgClr>
                <a:schemeClr val="accent2">
                  <a:lumMod val="50000"/>
                </a:schemeClr>
              </a:fgClr>
              <a:bgClr>
                <a:schemeClr val="accent2">
                  <a:lumMod val="75000"/>
                </a:schemeClr>
              </a:bgClr>
            </a:pattFill>
            <a:ln w="3175">
              <a:noFill/>
            </a:ln>
          </p:spPr>
          <p:txBody>
            <a:bodyPr anchor="ctr"/>
            <a:lstStyle/>
            <a:p>
              <a:pPr algn="ctr"/>
            </a:p>
          </p:txBody>
        </p:sp>
        <p:sp>
          <p:nvSpPr>
            <p:cNvPr id="40" name="Trapezoid 44"/>
            <p:cNvSpPr/>
            <p:nvPr/>
          </p:nvSpPr>
          <p:spPr>
            <a:xfrm rot="10800000">
              <a:off x="4003207" y="4559217"/>
              <a:ext cx="1549106" cy="106052"/>
            </a:xfrm>
            <a:prstGeom prst="trapezoid">
              <a:avLst>
                <a:gd name="adj" fmla="val 75086"/>
              </a:avLst>
            </a:prstGeom>
            <a:pattFill prst="dkDnDiag">
              <a:fgClr>
                <a:schemeClr val="accent2">
                  <a:lumMod val="50000"/>
                </a:schemeClr>
              </a:fgClr>
              <a:bgClr>
                <a:schemeClr val="accent2">
                  <a:lumMod val="75000"/>
                </a:schemeClr>
              </a:bgClr>
            </a:pattFill>
            <a:ln w="3175">
              <a:noFill/>
            </a:ln>
          </p:spPr>
          <p:txBody>
            <a:bodyPr anchor="ctr"/>
            <a:lstStyle/>
            <a:p>
              <a:pPr algn="ctr"/>
            </a:p>
          </p:txBody>
        </p:sp>
        <p:sp>
          <p:nvSpPr>
            <p:cNvPr id="41" name="Arrow: Up 45"/>
            <p:cNvSpPr/>
            <p:nvPr/>
          </p:nvSpPr>
          <p:spPr>
            <a:xfrm>
              <a:off x="3547435" y="1755251"/>
              <a:ext cx="2448154" cy="2801165"/>
            </a:xfrm>
            <a:prstGeom prst="upArrow">
              <a:avLst>
                <a:gd name="adj1" fmla="val 63377"/>
                <a:gd name="adj2" fmla="val 50000"/>
              </a:avLst>
            </a:prstGeom>
            <a:blipFill dpi="0" rotWithShape="1">
              <a:blip r:embed="rId1">
                <a:extLst>
                  <a:ext uri="{28A0092B-C50C-407E-A947-70E740481C1C}">
                    <a14:useLocalDpi xmlns:a14="http://schemas.microsoft.com/office/drawing/2010/main" val="0"/>
                  </a:ext>
                </a:extLst>
              </a:blip>
              <a:srcRect/>
              <a:stretch>
                <a:fillRect/>
              </a:stretch>
            </a:bli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2" name="Group 61"/>
            <p:cNvGrpSpPr/>
            <p:nvPr/>
          </p:nvGrpSpPr>
          <p:grpSpPr bwMode="auto">
            <a:xfrm>
              <a:off x="4470004" y="2483094"/>
              <a:ext cx="603010" cy="379981"/>
              <a:chOff x="0" y="0"/>
              <a:chExt cx="575" cy="363"/>
            </a:xfrm>
            <a:solidFill>
              <a:srgbClr val="FFFFFF"/>
            </a:solidFill>
          </p:grpSpPr>
          <p:sp>
            <p:nvSpPr>
              <p:cNvPr id="46" name="Freeform: Shape 63"/>
              <p:cNvSpPr/>
              <p:nvPr/>
            </p:nvSpPr>
            <p:spPr bwMode="auto">
              <a:xfrm>
                <a:off x="0" y="104"/>
                <a:ext cx="205" cy="259"/>
              </a:xfrm>
              <a:custGeom>
                <a:avLst/>
                <a:gdLst>
                  <a:gd name="T0" fmla="*/ 0 w 21470"/>
                  <a:gd name="T1" fmla="*/ 0 h 21600"/>
                  <a:gd name="T2" fmla="*/ 0 w 21470"/>
                  <a:gd name="T3" fmla="*/ 0 h 21600"/>
                  <a:gd name="T4" fmla="*/ 0 w 21470"/>
                  <a:gd name="T5" fmla="*/ 0 h 21600"/>
                  <a:gd name="T6" fmla="*/ 0 w 21470"/>
                  <a:gd name="T7" fmla="*/ 0 h 21600"/>
                  <a:gd name="T8" fmla="*/ 0 w 21470"/>
                  <a:gd name="T9" fmla="*/ 0 h 21600"/>
                  <a:gd name="T10" fmla="*/ 0 w 21470"/>
                  <a:gd name="T11" fmla="*/ 0 h 21600"/>
                  <a:gd name="T12" fmla="*/ 0 w 21470"/>
                  <a:gd name="T13" fmla="*/ 0 h 21600"/>
                  <a:gd name="T14" fmla="*/ 0 w 21470"/>
                  <a:gd name="T15" fmla="*/ 0 h 21600"/>
                  <a:gd name="T16" fmla="*/ 0 w 21470"/>
                  <a:gd name="T17" fmla="*/ 0 h 21600"/>
                  <a:gd name="T18" fmla="*/ 0 w 21470"/>
                  <a:gd name="T19" fmla="*/ 0 h 21600"/>
                  <a:gd name="T20" fmla="*/ 0 w 21470"/>
                  <a:gd name="T21" fmla="*/ 0 h 21600"/>
                  <a:gd name="T22" fmla="*/ 0 w 21470"/>
                  <a:gd name="T23" fmla="*/ 0 h 21600"/>
                  <a:gd name="T24" fmla="*/ 0 w 21470"/>
                  <a:gd name="T25" fmla="*/ 0 h 21600"/>
                  <a:gd name="T26" fmla="*/ 0 w 21470"/>
                  <a:gd name="T27" fmla="*/ 0 h 21600"/>
                  <a:gd name="T28" fmla="*/ 0 w 21470"/>
                  <a:gd name="T29" fmla="*/ 0 h 21600"/>
                  <a:gd name="T30" fmla="*/ 0 w 21470"/>
                  <a:gd name="T31" fmla="*/ 0 h 21600"/>
                  <a:gd name="T32" fmla="*/ 0 w 21470"/>
                  <a:gd name="T33" fmla="*/ 0 h 21600"/>
                  <a:gd name="T34" fmla="*/ 0 w 21470"/>
                  <a:gd name="T35" fmla="*/ 0 h 21600"/>
                  <a:gd name="T36" fmla="*/ 0 w 2147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sp>
            <p:nvSpPr>
              <p:cNvPr id="47" name="Freeform: Shape 64"/>
              <p:cNvSpPr/>
              <p:nvPr/>
            </p:nvSpPr>
            <p:spPr bwMode="auto">
              <a:xfrm>
                <a:off x="168" y="0"/>
                <a:ext cx="407" cy="3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p>
                <a:pPr algn="ctr"/>
              </a:p>
            </p:txBody>
          </p:sp>
        </p:grpSp>
      </p:grpSp>
      <p:sp>
        <p:nvSpPr>
          <p:cNvPr id="55" name="Title 1"/>
          <p:cNvSpPr txBox="1"/>
          <p:nvPr/>
        </p:nvSpPr>
        <p:spPr>
          <a:xfrm>
            <a:off x="607060" y="200660"/>
            <a:ext cx="157797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2">
                    <a:lumMod val="65000"/>
                  </a:schemeClr>
                </a:solidFill>
                <a:latin typeface="微软雅黑" panose="020B0503020204020204" pitchFamily="34" charset="-122"/>
                <a:ea typeface="微软雅黑" panose="020B0503020204020204" pitchFamily="34" charset="-122"/>
                <a:sym typeface="+mn-ea"/>
              </a:rPr>
              <a:t>思考与练习</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891790" y="1443990"/>
            <a:ext cx="5299710" cy="1107440"/>
          </a:xfrm>
          <a:prstGeom prst="rect">
            <a:avLst/>
          </a:prstGeom>
          <a:noFill/>
        </p:spPr>
        <p:txBody>
          <a:bodyPr wrap="square" lIns="0" tIns="0" rIns="0" bIns="0" rtlCol="0">
            <a:spAutoFit/>
          </a:bodyPr>
          <a:p>
            <a:pPr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操作题。</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indent="284480"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1.</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完成一幅采集重构作品。</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2.</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制作一张海报。</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3.</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制作一张招贴。</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994249" y="1253731"/>
            <a:ext cx="1015571" cy="3105721"/>
            <a:chOff x="992979" y="1308976"/>
            <a:chExt cx="1015571" cy="3105721"/>
          </a:xfrm>
        </p:grpSpPr>
        <p:sp>
          <p:nvSpPr>
            <p:cNvPr id="56" name="任意多边形 89"/>
            <p:cNvSpPr/>
            <p:nvPr/>
          </p:nvSpPr>
          <p:spPr>
            <a:xfrm flipV="1">
              <a:off x="992979"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58" name="组合 57"/>
            <p:cNvGrpSpPr/>
            <p:nvPr/>
          </p:nvGrpSpPr>
          <p:grpSpPr>
            <a:xfrm>
              <a:off x="1113601" y="1733262"/>
              <a:ext cx="244890" cy="2125880"/>
              <a:chOff x="1404969" y="2714017"/>
              <a:chExt cx="274202" cy="2464677"/>
            </a:xfrm>
          </p:grpSpPr>
          <p:cxnSp>
            <p:nvCxnSpPr>
              <p:cNvPr id="59" name="直接连接符 58"/>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0" name="组合 69"/>
          <p:cNvGrpSpPr/>
          <p:nvPr/>
        </p:nvGrpSpPr>
        <p:grpSpPr>
          <a:xfrm>
            <a:off x="1175963" y="1630155"/>
            <a:ext cx="652145" cy="2461260"/>
            <a:chOff x="1174693" y="1893045"/>
            <a:chExt cx="652145" cy="2461260"/>
          </a:xfrm>
        </p:grpSpPr>
        <p:sp>
          <p:nvSpPr>
            <p:cNvPr id="57" name="同侧圆角矩形 90"/>
            <p:cNvSpPr/>
            <p:nvPr/>
          </p:nvSpPr>
          <p:spPr>
            <a:xfrm flipV="1">
              <a:off x="1174693" y="1893045"/>
              <a:ext cx="652145" cy="2461260"/>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5" name="任意多边形 5"/>
            <p:cNvSpPr/>
            <p:nvPr/>
          </p:nvSpPr>
          <p:spPr bwMode="auto">
            <a:xfrm>
              <a:off x="1314407" y="3839426"/>
              <a:ext cx="372708" cy="372709"/>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p>
          </p:txBody>
        </p:sp>
      </p:grpSp>
      <p:sp>
        <p:nvSpPr>
          <p:cNvPr id="51" name="文本框 32"/>
          <p:cNvSpPr txBox="1"/>
          <p:nvPr/>
        </p:nvSpPr>
        <p:spPr bwMode="auto">
          <a:xfrm>
            <a:off x="2285365" y="1439545"/>
            <a:ext cx="1504315" cy="257302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indent="0" algn="just" eaLnBrk="1" latinLnBrk="0" hangingPunct="1">
              <a:lnSpc>
                <a:spcPct val="100000"/>
              </a:lnSpc>
              <a:defRPr/>
            </a:pPr>
            <a:r>
              <a:rPr lang="en-US" altLang="zh-CN" sz="1200">
                <a:solidFill>
                  <a:schemeClr val="tx1">
                    <a:lumMod val="85000"/>
                    <a:lumOff val="15000"/>
                  </a:schemeClr>
                </a:solidFill>
              </a:rPr>
              <a:t>          </a:t>
            </a:r>
            <a:r>
              <a:rPr lang="zh-CN" altLang="en-US" sz="1200">
                <a:solidFill>
                  <a:schemeClr val="tx1">
                    <a:lumMod val="85000"/>
                    <a:lumOff val="15000"/>
                  </a:schemeClr>
                </a:solidFill>
              </a:rPr>
              <a:t>在构成设计中，使用同一个基本形构成的画面叫作基本形的重复，这种重复在日常生活中随处可见。重复基本形可以使设计产生和谐、统一的感觉。大的基本形重复可以增强整体构成的力度，细小密集的基本形重复会产生形态肌理的效果。</a:t>
            </a:r>
            <a:endParaRPr lang="zh-CN" altLang="en-US" sz="1200">
              <a:solidFill>
                <a:schemeClr val="tx1">
                  <a:lumMod val="85000"/>
                  <a:lumOff val="15000"/>
                </a:schemeClr>
              </a:solidFill>
            </a:endParaRPr>
          </a:p>
        </p:txBody>
      </p:sp>
      <p:sp>
        <p:nvSpPr>
          <p:cNvPr id="76" name="Title 1"/>
          <p:cNvSpPr txBox="1"/>
          <p:nvPr/>
        </p:nvSpPr>
        <p:spPr>
          <a:xfrm>
            <a:off x="490855" y="282575"/>
            <a:ext cx="17284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16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）重复的类型</a:t>
            </a:r>
            <a:endParaRPr lang="zh-CN" altLang="en-US" sz="16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5090" y="2011680"/>
            <a:ext cx="368935" cy="1428750"/>
          </a:xfrm>
          <a:prstGeom prst="rect">
            <a:avLst/>
          </a:prstGeom>
          <a:noFill/>
        </p:spPr>
        <p:txBody>
          <a:bodyPr vert="eaVert" wrap="square" lIns="0" tIns="0" rIns="0" bIns="0" rtlCol="0">
            <a:spAutoFit/>
          </a:bodyPr>
          <a:p>
            <a:pPr algn="l" eaLnBrk="1" latinLnBrk="0" hangingPunct="1">
              <a:lnSpc>
                <a:spcPct val="150000"/>
              </a:lnSpc>
            </a:pPr>
            <a:r>
              <a:rPr lang="en-US" altLang="zh-CN" sz="1600" b="1">
                <a:solidFill>
                  <a:schemeClr val="accent1">
                    <a:lumMod val="50000"/>
                  </a:schemeClr>
                </a:solidFill>
                <a:sym typeface="+mn-ea"/>
              </a:rPr>
              <a:t>   </a:t>
            </a:r>
            <a:r>
              <a:rPr lang="zh-CN" altLang="en-US" sz="1600" b="1">
                <a:solidFill>
                  <a:schemeClr val="accent1">
                    <a:lumMod val="50000"/>
                  </a:schemeClr>
                </a:solidFill>
                <a:sym typeface="+mn-ea"/>
              </a:rPr>
              <a:t>基本形的重复</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pic>
        <p:nvPicPr>
          <p:cNvPr id="11" name="图片 10" descr="图3-1"/>
          <p:cNvPicPr>
            <a:picLocks noChangeAspect="1"/>
          </p:cNvPicPr>
          <p:nvPr/>
        </p:nvPicPr>
        <p:blipFill>
          <a:blip r:embed="rId2"/>
          <a:stretch>
            <a:fillRect/>
          </a:stretch>
        </p:blipFill>
        <p:spPr>
          <a:xfrm>
            <a:off x="4697095" y="913130"/>
            <a:ext cx="3307080" cy="33172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1000" fill="hold"/>
                                        <p:tgtEl>
                                          <p:spTgt spid="71"/>
                                        </p:tgtEl>
                                        <p:attrNameLst>
                                          <p:attrName>ppt_w</p:attrName>
                                        </p:attrNameLst>
                                      </p:cBhvr>
                                      <p:tavLst>
                                        <p:tav tm="0">
                                          <p:val>
                                            <p:fltVal val="0"/>
                                          </p:val>
                                        </p:tav>
                                        <p:tav tm="100000">
                                          <p:val>
                                            <p:strVal val="#ppt_w"/>
                                          </p:val>
                                        </p:tav>
                                      </p:tavLst>
                                    </p:anim>
                                    <p:anim calcmode="lin" valueType="num">
                                      <p:cBhvr>
                                        <p:cTn id="8" dur="1000" fill="hold"/>
                                        <p:tgtEl>
                                          <p:spTgt spid="71"/>
                                        </p:tgtEl>
                                        <p:attrNameLst>
                                          <p:attrName>ppt_h</p:attrName>
                                        </p:attrNameLst>
                                      </p:cBhvr>
                                      <p:tavLst>
                                        <p:tav tm="0">
                                          <p:val>
                                            <p:fltVal val="0"/>
                                          </p:val>
                                        </p:tav>
                                        <p:tav tm="100000">
                                          <p:val>
                                            <p:strVal val="#ppt_h"/>
                                          </p:val>
                                        </p:tav>
                                      </p:tavLst>
                                    </p:anim>
                                    <p:anim calcmode="lin" valueType="num">
                                      <p:cBhvr>
                                        <p:cTn id="9" dur="1000" fill="hold"/>
                                        <p:tgtEl>
                                          <p:spTgt spid="71"/>
                                        </p:tgtEl>
                                        <p:attrNameLst>
                                          <p:attrName>style.rotation</p:attrName>
                                        </p:attrNameLst>
                                      </p:cBhvr>
                                      <p:tavLst>
                                        <p:tav tm="0">
                                          <p:val>
                                            <p:fltVal val="90"/>
                                          </p:val>
                                        </p:tav>
                                        <p:tav tm="100000">
                                          <p:val>
                                            <p:fltVal val="0"/>
                                          </p:val>
                                        </p:tav>
                                      </p:tavLst>
                                    </p:anim>
                                    <p:animEffect transition="in" filter="fade">
                                      <p:cBhvr>
                                        <p:cTn id="10" dur="1000"/>
                                        <p:tgtEl>
                                          <p:spTgt spid="71"/>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wipe(down)">
                                      <p:cBhvr>
                                        <p:cTn id="1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4648" t="5464" r="4648" b="3462"/>
          <a:stretch>
            <a:fillRect/>
          </a:stretch>
        </p:blipFill>
        <p:spPr>
          <a:xfrm>
            <a:off x="-1" y="0"/>
            <a:ext cx="9144001" cy="5143500"/>
          </a:xfrm>
          <a:prstGeom prst="rect">
            <a:avLst/>
          </a:prstGeom>
        </p:spPr>
      </p:pic>
      <p:grpSp>
        <p:nvGrpSpPr>
          <p:cNvPr id="15" name="组合 14"/>
          <p:cNvGrpSpPr/>
          <p:nvPr/>
        </p:nvGrpSpPr>
        <p:grpSpPr>
          <a:xfrm>
            <a:off x="2465272" y="339502"/>
            <a:ext cx="3906928" cy="4533901"/>
            <a:chOff x="2465272" y="339502"/>
            <a:chExt cx="3906928" cy="4533901"/>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5272" y="629236"/>
              <a:ext cx="3906928" cy="390692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8798" y="3864073"/>
              <a:ext cx="2993362" cy="100933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3018798" y="339502"/>
              <a:ext cx="2993362" cy="1009330"/>
            </a:xfrm>
            <a:prstGeom prst="rect">
              <a:avLst/>
            </a:prstGeom>
          </p:spPr>
        </p:pic>
      </p:grpSp>
      <p:sp>
        <p:nvSpPr>
          <p:cNvPr id="12" name="任意多边形: 形状 11"/>
          <p:cNvSpPr/>
          <p:nvPr/>
        </p:nvSpPr>
        <p:spPr>
          <a:xfrm>
            <a:off x="2565350" y="986829"/>
            <a:ext cx="4238898" cy="3191743"/>
          </a:xfrm>
          <a:custGeom>
            <a:avLst/>
            <a:gdLst>
              <a:gd name="connsiteX0" fmla="*/ 220104 w 4238898"/>
              <a:gd name="connsiteY0" fmla="*/ 2176475 h 3191743"/>
              <a:gd name="connsiteX1" fmla="*/ 442526 w 4238898"/>
              <a:gd name="connsiteY1" fmla="*/ 14042 h 3191743"/>
              <a:gd name="connsiteX2" fmla="*/ 4198980 w 4238898"/>
              <a:gd name="connsiteY2" fmla="*/ 1336215 h 3191743"/>
              <a:gd name="connsiteX3" fmla="*/ 2296040 w 4238898"/>
              <a:gd name="connsiteY3" fmla="*/ 3140302 h 3191743"/>
              <a:gd name="connsiteX4" fmla="*/ 318959 w 4238898"/>
              <a:gd name="connsiteY4" fmla="*/ 2522464 h 3191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898" h="3191743">
                <a:moveTo>
                  <a:pt x="220104" y="2176475"/>
                </a:moveTo>
                <a:cubicBezTo>
                  <a:pt x="-258" y="1165280"/>
                  <a:pt x="-220620" y="154085"/>
                  <a:pt x="442526" y="14042"/>
                </a:cubicBezTo>
                <a:cubicBezTo>
                  <a:pt x="1105672" y="-126001"/>
                  <a:pt x="3890061" y="815172"/>
                  <a:pt x="4198980" y="1336215"/>
                </a:cubicBezTo>
                <a:cubicBezTo>
                  <a:pt x="4507899" y="1857258"/>
                  <a:pt x="2942710" y="2942594"/>
                  <a:pt x="2296040" y="3140302"/>
                </a:cubicBezTo>
                <a:cubicBezTo>
                  <a:pt x="1649370" y="3338010"/>
                  <a:pt x="984164" y="2930237"/>
                  <a:pt x="318959" y="2522464"/>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83896" y="2480578"/>
            <a:ext cx="2668678" cy="953135"/>
          </a:xfrm>
          <a:prstGeom prst="rect">
            <a:avLst/>
          </a:prstGeom>
        </p:spPr>
        <p:txBody>
          <a:bodyPr wrap="square">
            <a:spAutoFit/>
          </a:bodyPr>
          <a:lstStyle/>
          <a:p>
            <a:pPr algn="ctr" fontAlgn="auto">
              <a:spcBef>
                <a:spcPts val="0"/>
              </a:spcBef>
              <a:spcAft>
                <a:spcPts val="0"/>
              </a:spcAft>
              <a:defRPr/>
            </a:pPr>
            <a:r>
              <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rPr>
              <a:t>平面设计中的空间构成</a:t>
            </a:r>
            <a:endPar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endParaRPr>
          </a:p>
        </p:txBody>
      </p:sp>
      <p:sp>
        <p:nvSpPr>
          <p:cNvPr id="14" name="矩形 13"/>
          <p:cNvSpPr/>
          <p:nvPr/>
        </p:nvSpPr>
        <p:spPr>
          <a:xfrm>
            <a:off x="4134922" y="1737284"/>
            <a:ext cx="761114" cy="646331"/>
          </a:xfrm>
          <a:prstGeom prst="rect">
            <a:avLst/>
          </a:prstGeom>
        </p:spPr>
        <p:txBody>
          <a:bodyPr wrap="square">
            <a:spAutoFit/>
          </a:bodyPr>
          <a:lstStyle/>
          <a:p>
            <a:r>
              <a:rPr lang="en-US" altLang="zh-CN"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rPr>
              <a:t>03</a:t>
            </a:r>
            <a:endParaRPr lang="zh-CN" altLang="en-US"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endParaRPr>
          </a:p>
        </p:txBody>
      </p:sp>
      <p:cxnSp>
        <p:nvCxnSpPr>
          <p:cNvPr id="19" name="直接连接符 18"/>
          <p:cNvCxnSpPr/>
          <p:nvPr/>
        </p:nvCxnSpPr>
        <p:spPr>
          <a:xfrm>
            <a:off x="3419872" y="2427734"/>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419872" y="3433693"/>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16" presetClass="entr" presetSubtype="2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par>
                                <p:cTn id="20" presetID="16" presetClass="entr" presetSubtype="21"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1500"/>
                            </p:stCondLst>
                            <p:childTnLst>
                              <p:par>
                                <p:cTn id="24" presetID="5"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heckerboard(across)">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491990" y="2023745"/>
            <a:ext cx="948055" cy="2032000"/>
            <a:chOff x="4492125" y="1542335"/>
            <a:chExt cx="1264255" cy="2513528"/>
          </a:xfrm>
        </p:grpSpPr>
        <p:sp>
          <p:nvSpPr>
            <p:cNvPr id="5" name="Freeform: Shape 27"/>
            <p:cNvSpPr/>
            <p:nvPr/>
          </p:nvSpPr>
          <p:spPr>
            <a:xfrm>
              <a:off x="4492125" y="1542335"/>
              <a:ext cx="1264255" cy="2513528"/>
            </a:xfrm>
            <a:custGeom>
              <a:avLst/>
              <a:gdLst>
                <a:gd name="connsiteX0" fmla="*/ 1838608 w 1838608"/>
                <a:gd name="connsiteY0" fmla="*/ 0 h 3655426"/>
                <a:gd name="connsiteX1" fmla="*/ 1838608 w 1838608"/>
                <a:gd name="connsiteY1" fmla="*/ 2065278 h 3655426"/>
                <a:gd name="connsiteX2" fmla="*/ 0 w 1838608"/>
                <a:gd name="connsiteY2" fmla="*/ 3655426 h 3655426"/>
                <a:gd name="connsiteX3" fmla="*/ 0 w 1838608"/>
                <a:gd name="connsiteY3" fmla="*/ 1590148 h 3655426"/>
              </a:gdLst>
              <a:ahLst/>
              <a:cxnLst>
                <a:cxn ang="0">
                  <a:pos x="connsiteX0" y="connsiteY0"/>
                </a:cxn>
                <a:cxn ang="0">
                  <a:pos x="connsiteX1" y="connsiteY1"/>
                </a:cxn>
                <a:cxn ang="0">
                  <a:pos x="connsiteX2" y="connsiteY2"/>
                </a:cxn>
                <a:cxn ang="0">
                  <a:pos x="connsiteX3" y="connsiteY3"/>
                </a:cxn>
              </a:cxnLst>
              <a:rect l="l" t="t" r="r" b="b"/>
              <a:pathLst>
                <a:path w="1838608" h="3655426">
                  <a:moveTo>
                    <a:pt x="1838608" y="0"/>
                  </a:moveTo>
                  <a:lnTo>
                    <a:pt x="1838608" y="2065278"/>
                  </a:lnTo>
                  <a:lnTo>
                    <a:pt x="0" y="3655426"/>
                  </a:lnTo>
                  <a:lnTo>
                    <a:pt x="0" y="1590148"/>
                  </a:lnTo>
                  <a:close/>
                </a:path>
              </a:pathLst>
            </a:cu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34"/>
            <p:cNvSpPr/>
            <p:nvPr/>
          </p:nvSpPr>
          <p:spPr bwMode="auto">
            <a:xfrm>
              <a:off x="4931115" y="2667964"/>
              <a:ext cx="386276" cy="32643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grpSp>
        <p:nvGrpSpPr>
          <p:cNvPr id="26" name="组合 25"/>
          <p:cNvGrpSpPr/>
          <p:nvPr/>
        </p:nvGrpSpPr>
        <p:grpSpPr>
          <a:xfrm>
            <a:off x="3810635" y="2249805"/>
            <a:ext cx="680720" cy="1805940"/>
            <a:chOff x="3581513" y="1848484"/>
            <a:chExt cx="910271" cy="2207379"/>
          </a:xfrm>
        </p:grpSpPr>
        <p:sp>
          <p:nvSpPr>
            <p:cNvPr id="7" name="Freeform: Shape 29"/>
            <p:cNvSpPr/>
            <p:nvPr/>
          </p:nvSpPr>
          <p:spPr>
            <a:xfrm>
              <a:off x="3581513" y="1848484"/>
              <a:ext cx="910271" cy="2207379"/>
            </a:xfrm>
            <a:custGeom>
              <a:avLst/>
              <a:gdLst>
                <a:gd name="connsiteX0" fmla="*/ 0 w 1323808"/>
                <a:gd name="connsiteY0" fmla="*/ 0 h 3210193"/>
                <a:gd name="connsiteX1" fmla="*/ 1323808 w 1323808"/>
                <a:gd name="connsiteY1" fmla="*/ 1144915 h 3210193"/>
                <a:gd name="connsiteX2" fmla="*/ 1323808 w 1323808"/>
                <a:gd name="connsiteY2" fmla="*/ 3210193 h 3210193"/>
                <a:gd name="connsiteX3" fmla="*/ 0 w 1323808"/>
                <a:gd name="connsiteY3" fmla="*/ 2065278 h 3210193"/>
              </a:gdLst>
              <a:ahLst/>
              <a:cxnLst>
                <a:cxn ang="0">
                  <a:pos x="connsiteX0" y="connsiteY0"/>
                </a:cxn>
                <a:cxn ang="0">
                  <a:pos x="connsiteX1" y="connsiteY1"/>
                </a:cxn>
                <a:cxn ang="0">
                  <a:pos x="connsiteX2" y="connsiteY2"/>
                </a:cxn>
                <a:cxn ang="0">
                  <a:pos x="connsiteX3" y="connsiteY3"/>
                </a:cxn>
              </a:cxnLst>
              <a:rect l="l" t="t" r="r" b="b"/>
              <a:pathLst>
                <a:path w="1323808" h="3210193">
                  <a:moveTo>
                    <a:pt x="0" y="0"/>
                  </a:moveTo>
                  <a:lnTo>
                    <a:pt x="1323808" y="1144915"/>
                  </a:lnTo>
                  <a:lnTo>
                    <a:pt x="1323808" y="3210193"/>
                  </a:lnTo>
                  <a:lnTo>
                    <a:pt x="0" y="2065278"/>
                  </a:lnTo>
                  <a:close/>
                </a:path>
              </a:pathLst>
            </a:cu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3" name="Freeform: Shape 35"/>
            <p:cNvSpPr>
              <a:spLocks noChangeAspect="1"/>
            </p:cNvSpPr>
            <p:nvPr/>
          </p:nvSpPr>
          <p:spPr bwMode="auto">
            <a:xfrm>
              <a:off x="3815452" y="2726295"/>
              <a:ext cx="449278" cy="37967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grpSp>
        <p:nvGrpSpPr>
          <p:cNvPr id="24" name="组合 23"/>
          <p:cNvGrpSpPr/>
          <p:nvPr/>
        </p:nvGrpSpPr>
        <p:grpSpPr>
          <a:xfrm>
            <a:off x="3078480" y="2093595"/>
            <a:ext cx="732155" cy="1326515"/>
            <a:chOff x="2670901" y="1698113"/>
            <a:chExt cx="910953" cy="1570488"/>
          </a:xfrm>
        </p:grpSpPr>
        <p:sp>
          <p:nvSpPr>
            <p:cNvPr id="4" name="Freeform: Shape 26"/>
            <p:cNvSpPr/>
            <p:nvPr/>
          </p:nvSpPr>
          <p:spPr>
            <a:xfrm>
              <a:off x="2670901" y="1698113"/>
              <a:ext cx="910953" cy="1570488"/>
            </a:xfrm>
            <a:custGeom>
              <a:avLst/>
              <a:gdLst>
                <a:gd name="connsiteX0" fmla="*/ 724612 w 1324800"/>
                <a:gd name="connsiteY0" fmla="*/ 2055 h 2283962"/>
                <a:gd name="connsiteX1" fmla="*/ 1291987 w 1324800"/>
                <a:gd name="connsiteY1" fmla="*/ 190305 h 2283962"/>
                <a:gd name="connsiteX2" fmla="*/ 1324800 w 1324800"/>
                <a:gd name="connsiteY2" fmla="*/ 218684 h 2283962"/>
                <a:gd name="connsiteX3" fmla="*/ 1324800 w 1324800"/>
                <a:gd name="connsiteY3" fmla="*/ 2283962 h 2283962"/>
                <a:gd name="connsiteX4" fmla="*/ 270136 w 1324800"/>
                <a:gd name="connsiteY4" fmla="*/ 1371820 h 2283962"/>
                <a:gd name="connsiteX5" fmla="*/ 190304 w 1324800"/>
                <a:gd name="connsiteY5" fmla="*/ 270137 h 2283962"/>
                <a:gd name="connsiteX6" fmla="*/ 724612 w 1324800"/>
                <a:gd name="connsiteY6" fmla="*/ 2055 h 228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800" h="2283962">
                  <a:moveTo>
                    <a:pt x="724612" y="2055"/>
                  </a:moveTo>
                  <a:cubicBezTo>
                    <a:pt x="923977" y="-12392"/>
                    <a:pt x="1128854" y="49217"/>
                    <a:pt x="1291987" y="190305"/>
                  </a:cubicBezTo>
                  <a:lnTo>
                    <a:pt x="1324800" y="218684"/>
                  </a:lnTo>
                  <a:lnTo>
                    <a:pt x="1324800" y="2283962"/>
                  </a:lnTo>
                  <a:lnTo>
                    <a:pt x="270136" y="1371820"/>
                  </a:lnTo>
                  <a:cubicBezTo>
                    <a:pt x="-56130" y="1089643"/>
                    <a:pt x="-91872" y="596403"/>
                    <a:pt x="190304" y="270137"/>
                  </a:cubicBezTo>
                  <a:cubicBezTo>
                    <a:pt x="331392" y="107004"/>
                    <a:pt x="525247" y="16502"/>
                    <a:pt x="724612" y="2055"/>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Freeform: Shape 36"/>
            <p:cNvSpPr/>
            <p:nvPr/>
          </p:nvSpPr>
          <p:spPr bwMode="auto">
            <a:xfrm>
              <a:off x="2993025" y="2124663"/>
              <a:ext cx="429518" cy="36297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grpSp>
        <p:nvGrpSpPr>
          <p:cNvPr id="25" name="组合 24"/>
          <p:cNvGrpSpPr/>
          <p:nvPr/>
        </p:nvGrpSpPr>
        <p:grpSpPr>
          <a:xfrm>
            <a:off x="5440045" y="1687830"/>
            <a:ext cx="1000125" cy="1510030"/>
            <a:chOff x="5754273" y="1087638"/>
            <a:chExt cx="1263201" cy="1875135"/>
          </a:xfrm>
        </p:grpSpPr>
        <p:sp>
          <p:nvSpPr>
            <p:cNvPr id="6" name="Freeform: Shape 28"/>
            <p:cNvSpPr/>
            <p:nvPr/>
          </p:nvSpPr>
          <p:spPr>
            <a:xfrm>
              <a:off x="5754273" y="1087638"/>
              <a:ext cx="1263201" cy="1875135"/>
            </a:xfrm>
            <a:custGeom>
              <a:avLst/>
              <a:gdLst>
                <a:gd name="connsiteX0" fmla="*/ 1112463 w 1837075"/>
                <a:gd name="connsiteY0" fmla="*/ 2055 h 2727011"/>
                <a:gd name="connsiteX1" fmla="*/ 1646771 w 1837075"/>
                <a:gd name="connsiteY1" fmla="*/ 270137 h 2727011"/>
                <a:gd name="connsiteX2" fmla="*/ 1566939 w 1837075"/>
                <a:gd name="connsiteY2" fmla="*/ 1371820 h 2727011"/>
                <a:gd name="connsiteX3" fmla="*/ 0 w 1837075"/>
                <a:gd name="connsiteY3" fmla="*/ 2727011 h 2727011"/>
                <a:gd name="connsiteX4" fmla="*/ 0 w 1837075"/>
                <a:gd name="connsiteY4" fmla="*/ 661733 h 2727011"/>
                <a:gd name="connsiteX5" fmla="*/ 545088 w 1837075"/>
                <a:gd name="connsiteY5" fmla="*/ 190305 h 2727011"/>
                <a:gd name="connsiteX6" fmla="*/ 1112463 w 1837075"/>
                <a:gd name="connsiteY6" fmla="*/ 2055 h 27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7075" h="2727011">
                  <a:moveTo>
                    <a:pt x="1112463" y="2055"/>
                  </a:moveTo>
                  <a:cubicBezTo>
                    <a:pt x="1311828" y="16502"/>
                    <a:pt x="1505683" y="107004"/>
                    <a:pt x="1646771" y="270137"/>
                  </a:cubicBezTo>
                  <a:cubicBezTo>
                    <a:pt x="1928947" y="596403"/>
                    <a:pt x="1893205" y="1089644"/>
                    <a:pt x="1566939" y="1371820"/>
                  </a:cubicBezTo>
                  <a:lnTo>
                    <a:pt x="0" y="2727011"/>
                  </a:lnTo>
                  <a:lnTo>
                    <a:pt x="0" y="661733"/>
                  </a:lnTo>
                  <a:lnTo>
                    <a:pt x="545088" y="190305"/>
                  </a:lnTo>
                  <a:cubicBezTo>
                    <a:pt x="708221" y="49217"/>
                    <a:pt x="913097" y="-12392"/>
                    <a:pt x="1112463" y="2055"/>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Freeform: Shape 37"/>
            <p:cNvSpPr/>
            <p:nvPr/>
          </p:nvSpPr>
          <p:spPr bwMode="auto">
            <a:xfrm>
              <a:off x="6173614" y="1550616"/>
              <a:ext cx="457911" cy="38696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sp>
        <p:nvSpPr>
          <p:cNvPr id="28"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一、空间构成的概述</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85470" y="1036320"/>
            <a:ext cx="2195195" cy="2708275"/>
          </a:xfrm>
          <a:prstGeom prst="rect">
            <a:avLst/>
          </a:prstGeom>
          <a:noFill/>
        </p:spPr>
        <p:txBody>
          <a:bodyPr wrap="square" lIns="0" tIns="0" rIns="0" bIns="0" rtlCol="0">
            <a:spAutoFit/>
          </a:bodyPr>
          <a:p>
            <a:pPr algn="l"/>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1.空间构成的定义</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pPr indent="284480" algn="l">
              <a:lnSpc>
                <a:spcPct val="150000"/>
              </a:lnSpc>
              <a:buNone/>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在二次元的平面上，依靠视觉观察所产生的错觉而形成的一种具有立体感的三维空间效果。在平面构成中，空间效果只是一种假象，它是平面内的图形体系</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在人的视觉上形成</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的不同空间变化。这仅仅是一种视觉上的错觉，图形构成本质上还是平面的。</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723380" y="1104900"/>
            <a:ext cx="2139950" cy="2954655"/>
          </a:xfrm>
          <a:prstGeom prst="rect">
            <a:avLst/>
          </a:prstGeom>
          <a:noFill/>
        </p:spPr>
        <p:txBody>
          <a:bodyPr wrap="squar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2.空间构成形式的特点</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a:p>
            <a:endParaRPr lang="en-US" altLang="zh-CN" sz="1600" b="1" dirty="0" smtClean="0">
              <a:solidFill>
                <a:schemeClr val="accent6"/>
              </a:solidFill>
              <a:latin typeface="微软雅黑" panose="020B0503020204020204" pitchFamily="34" charset="-122"/>
              <a:ea typeface="微软雅黑" panose="020B0503020204020204" pitchFamily="34" charset="-122"/>
            </a:endParaRPr>
          </a:p>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（1）平面性：只存在于二维的平面空间内，具有长度和宽度，本质上始终上平面的。</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（2）幻觉性：在二维空间里的形体其长宽高所造成的三维空间错觉和幻觉。</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3</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）矛盾性：故意违背透视原理，制造出与视觉空间毫不相干的矛盾图形。</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518633" y="107173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67"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2">
                    <a:lumMod val="65000"/>
                  </a:schemeClr>
                </a:solidFill>
                <a:latin typeface="微软雅黑" panose="020B0503020204020204" pitchFamily="34" charset="-122"/>
                <a:ea typeface="微软雅黑" panose="020B0503020204020204" pitchFamily="34" charset="-122"/>
              </a:rPr>
              <a:t>二、空间构成的分类</a:t>
            </a:r>
            <a:endParaRPr lang="en-GB" alt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400810" y="703580"/>
            <a:ext cx="7186295" cy="1600200"/>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1.平面性空间</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平面性空间是多种空间形式中最单纯的一种，通过形态要素之间的空隙来体现。</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平面性空间的构成有六种形式。</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（1）基本形表达的平面性空间</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形与形的分离、相遇、透叠、联合、减缺、差叠、重合都能表现平面性空间，但形与形的重叠体现了它们之间的前后或上下关系，带有空间纵深感，是三维立体空间的表现。如下图。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69"/>
          <p:cNvPicPr>
            <a:picLocks noChangeAspect="1"/>
          </p:cNvPicPr>
          <p:nvPr/>
        </p:nvPicPr>
        <p:blipFill>
          <a:blip r:embed="rId2"/>
          <a:stretch>
            <a:fillRect/>
          </a:stretch>
        </p:blipFill>
        <p:spPr>
          <a:xfrm>
            <a:off x="1456690" y="2513965"/>
            <a:ext cx="2232660" cy="1978660"/>
          </a:xfrm>
          <a:prstGeom prst="rect">
            <a:avLst/>
          </a:prstGeom>
        </p:spPr>
      </p:pic>
      <p:pic>
        <p:nvPicPr>
          <p:cNvPr id="68" name="图片 67" descr="图3-70"/>
          <p:cNvPicPr>
            <a:picLocks noChangeAspect="1"/>
          </p:cNvPicPr>
          <p:nvPr/>
        </p:nvPicPr>
        <p:blipFill>
          <a:blip r:embed="rId3"/>
          <a:stretch>
            <a:fillRect/>
          </a:stretch>
        </p:blipFill>
        <p:spPr>
          <a:xfrm>
            <a:off x="5341620" y="2513965"/>
            <a:ext cx="1970405" cy="19786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269365" y="922020"/>
            <a:ext cx="2868930" cy="270827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2</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）图底转换</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由于人的视线在图与底之间来回转换，因而使得图与底的意义也随之转换：当原来的图退隐成为底时，原来的底则成为图。这种图与底之间的反复转换，使画面中平面性空间的表现具有双重意义。由图底转换带来的动感与意趣，使单纯的平面性空间显现出变幻莫测的空间效果，增强了画面的可读性，使作品增添了趣味和神秘感，因而其视觉传达也更具冲击力。如右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4" name="图片 3" descr="图3-71"/>
          <p:cNvPicPr>
            <a:picLocks noChangeAspect="1"/>
          </p:cNvPicPr>
          <p:nvPr/>
        </p:nvPicPr>
        <p:blipFill>
          <a:blip r:embed="rId2"/>
          <a:stretch>
            <a:fillRect/>
          </a:stretch>
        </p:blipFill>
        <p:spPr>
          <a:xfrm>
            <a:off x="4914265" y="328930"/>
            <a:ext cx="3037205" cy="43865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3</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）倾斜变化</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由于基本形的倾斜排列变化在视觉上会产生一种空间旋转的效果，所以形的倾斜变化也会给人一种深度感。见下图。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72"/>
          <p:cNvPicPr>
            <a:picLocks noChangeAspect="1"/>
          </p:cNvPicPr>
          <p:nvPr/>
        </p:nvPicPr>
        <p:blipFill>
          <a:blip r:embed="rId2"/>
          <a:stretch>
            <a:fillRect/>
          </a:stretch>
        </p:blipFill>
        <p:spPr>
          <a:xfrm>
            <a:off x="893445" y="2644140"/>
            <a:ext cx="3739515" cy="1430020"/>
          </a:xfrm>
          <a:prstGeom prst="rect">
            <a:avLst/>
          </a:prstGeom>
        </p:spPr>
      </p:pic>
      <p:pic>
        <p:nvPicPr>
          <p:cNvPr id="5" name="图片 4" descr="图3-73"/>
          <p:cNvPicPr>
            <a:picLocks noChangeAspect="1"/>
          </p:cNvPicPr>
          <p:nvPr/>
        </p:nvPicPr>
        <p:blipFill>
          <a:blip r:embed="rId3"/>
          <a:stretch>
            <a:fillRect/>
          </a:stretch>
        </p:blipFill>
        <p:spPr>
          <a:xfrm>
            <a:off x="5231765" y="1522730"/>
            <a:ext cx="3192145" cy="30784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4</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）弯曲变化</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由于弯曲本身就具有起伏变化，因此平面形象的弯曲会使人产生平面形象具有深度的幻觉，从而形成空间感。见下图。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4" name="图片 3" descr="图3-74"/>
          <p:cNvPicPr>
            <a:picLocks noChangeAspect="1"/>
          </p:cNvPicPr>
          <p:nvPr/>
        </p:nvPicPr>
        <p:blipFill>
          <a:blip r:embed="rId2"/>
          <a:stretch>
            <a:fillRect/>
          </a:stretch>
        </p:blipFill>
        <p:spPr>
          <a:xfrm>
            <a:off x="664210" y="3042285"/>
            <a:ext cx="3899535" cy="887095"/>
          </a:xfrm>
          <a:prstGeom prst="rect">
            <a:avLst/>
          </a:prstGeom>
        </p:spPr>
      </p:pic>
      <p:pic>
        <p:nvPicPr>
          <p:cNvPr id="6" name="图片 5" descr="图3-75"/>
          <p:cNvPicPr>
            <a:picLocks noChangeAspect="1"/>
          </p:cNvPicPr>
          <p:nvPr/>
        </p:nvPicPr>
        <p:blipFill>
          <a:blip r:embed="rId3"/>
          <a:stretch>
            <a:fillRect/>
          </a:stretch>
        </p:blipFill>
        <p:spPr>
          <a:xfrm>
            <a:off x="4943475" y="1567815"/>
            <a:ext cx="3399790" cy="31318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49212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5</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）投影效果 </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由于投影本身就是空间感的一种反映，所以投影效果也能创造一种视觉上的空间感。见下图。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76"/>
          <p:cNvPicPr>
            <a:picLocks noChangeAspect="1"/>
          </p:cNvPicPr>
          <p:nvPr/>
        </p:nvPicPr>
        <p:blipFill>
          <a:blip r:embed="rId2"/>
          <a:stretch>
            <a:fillRect/>
          </a:stretch>
        </p:blipFill>
        <p:spPr>
          <a:xfrm>
            <a:off x="961390" y="1988185"/>
            <a:ext cx="3291840" cy="1948815"/>
          </a:xfrm>
          <a:prstGeom prst="rect">
            <a:avLst/>
          </a:prstGeom>
        </p:spPr>
      </p:pic>
      <p:pic>
        <p:nvPicPr>
          <p:cNvPr id="5" name="图片 4" descr="图3-77"/>
          <p:cNvPicPr>
            <a:picLocks noChangeAspect="1"/>
          </p:cNvPicPr>
          <p:nvPr/>
        </p:nvPicPr>
        <p:blipFill>
          <a:blip r:embed="rId3"/>
          <a:stretch>
            <a:fillRect/>
          </a:stretch>
        </p:blipFill>
        <p:spPr>
          <a:xfrm>
            <a:off x="5304790" y="1534795"/>
            <a:ext cx="2844165" cy="28555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6</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）透视效果 </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一般情况下，人的眼睛在真实空间中只能看到物体的三个面，而且是越在前者越大，越在后者越小，所以透视关系会形成空间感。见下图。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6" name="图片 5" descr="图3-78"/>
          <p:cNvPicPr>
            <a:picLocks noChangeAspect="1"/>
          </p:cNvPicPr>
          <p:nvPr/>
        </p:nvPicPr>
        <p:blipFill>
          <a:blip r:embed="rId2"/>
          <a:stretch>
            <a:fillRect/>
          </a:stretch>
        </p:blipFill>
        <p:spPr>
          <a:xfrm>
            <a:off x="1290955" y="1717675"/>
            <a:ext cx="2743200" cy="2499995"/>
          </a:xfrm>
          <a:prstGeom prst="rect">
            <a:avLst/>
          </a:prstGeom>
        </p:spPr>
      </p:pic>
      <p:pic>
        <p:nvPicPr>
          <p:cNvPr id="7" name="图片 6" descr="图3-79"/>
          <p:cNvPicPr>
            <a:picLocks noChangeAspect="1"/>
          </p:cNvPicPr>
          <p:nvPr/>
        </p:nvPicPr>
        <p:blipFill>
          <a:blip r:embed="rId3"/>
          <a:stretch>
            <a:fillRect/>
          </a:stretch>
        </p:blipFill>
        <p:spPr>
          <a:xfrm>
            <a:off x="5095240" y="1544320"/>
            <a:ext cx="2826385"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313511" y="1887004"/>
            <a:ext cx="1614566" cy="835479"/>
            <a:chOff x="4313511" y="1887004"/>
            <a:chExt cx="1614566" cy="835479"/>
          </a:xfrm>
        </p:grpSpPr>
        <p:sp>
          <p:nvSpPr>
            <p:cNvPr id="11" name="Freeform: Shape 106"/>
            <p:cNvSpPr/>
            <p:nvPr/>
          </p:nvSpPr>
          <p:spPr bwMode="auto">
            <a:xfrm>
              <a:off x="4313511" y="1887004"/>
              <a:ext cx="1614566" cy="835479"/>
            </a:xfrm>
            <a:custGeom>
              <a:avLst/>
              <a:gdLst/>
              <a:ahLst/>
              <a:cxnLst>
                <a:cxn ang="0">
                  <a:pos x="137" y="456"/>
                </a:cxn>
                <a:cxn ang="0">
                  <a:pos x="137" y="301"/>
                </a:cxn>
                <a:cxn ang="0">
                  <a:pos x="808" y="570"/>
                </a:cxn>
                <a:cxn ang="0">
                  <a:pos x="1101" y="278"/>
                </a:cxn>
                <a:cxn ang="0">
                  <a:pos x="0" y="388"/>
                </a:cxn>
                <a:cxn ang="0">
                  <a:pos x="110" y="498"/>
                </a:cxn>
                <a:cxn ang="0">
                  <a:pos x="168" y="463"/>
                </a:cxn>
                <a:cxn ang="0">
                  <a:pos x="137" y="456"/>
                </a:cxn>
              </a:cxnLst>
              <a:rect l="0" t="0" r="r" b="b"/>
              <a:pathLst>
                <a:path w="1101" h="570">
                  <a:moveTo>
                    <a:pt x="137" y="456"/>
                  </a:moveTo>
                  <a:cubicBezTo>
                    <a:pt x="137" y="404"/>
                    <a:pt x="137" y="352"/>
                    <a:pt x="137" y="301"/>
                  </a:cubicBezTo>
                  <a:cubicBezTo>
                    <a:pt x="396" y="268"/>
                    <a:pt x="645" y="376"/>
                    <a:pt x="808" y="570"/>
                  </a:cubicBezTo>
                  <a:cubicBezTo>
                    <a:pt x="906" y="472"/>
                    <a:pt x="1003" y="375"/>
                    <a:pt x="1101" y="278"/>
                  </a:cubicBezTo>
                  <a:cubicBezTo>
                    <a:pt x="750" y="0"/>
                    <a:pt x="257" y="57"/>
                    <a:pt x="0" y="388"/>
                  </a:cubicBezTo>
                  <a:cubicBezTo>
                    <a:pt x="36" y="425"/>
                    <a:pt x="73" y="461"/>
                    <a:pt x="110" y="498"/>
                  </a:cubicBezTo>
                  <a:cubicBezTo>
                    <a:pt x="129" y="485"/>
                    <a:pt x="148" y="473"/>
                    <a:pt x="168" y="463"/>
                  </a:cubicBezTo>
                  <a:cubicBezTo>
                    <a:pt x="158" y="461"/>
                    <a:pt x="147" y="458"/>
                    <a:pt x="137" y="456"/>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grpSp>
          <p:nvGrpSpPr>
            <p:cNvPr id="15" name="Group 110"/>
            <p:cNvGrpSpPr/>
            <p:nvPr/>
          </p:nvGrpSpPr>
          <p:grpSpPr>
            <a:xfrm>
              <a:off x="5049545" y="2173411"/>
              <a:ext cx="206273" cy="109816"/>
              <a:chOff x="5087938" y="2365375"/>
              <a:chExt cx="220663" cy="117476"/>
            </a:xfrm>
          </p:grpSpPr>
          <p:sp>
            <p:nvSpPr>
              <p:cNvPr id="66" name="Freeform: Shape 111"/>
              <p:cNvSpPr/>
              <p:nvPr/>
            </p:nvSpPr>
            <p:spPr bwMode="auto">
              <a:xfrm>
                <a:off x="5126038" y="2398713"/>
                <a:ext cx="131763" cy="84138"/>
              </a:xfrm>
              <a:custGeom>
                <a:avLst/>
                <a:gdLst/>
                <a:ahLst/>
                <a:cxnLst>
                  <a:cxn ang="0">
                    <a:pos x="84" y="32"/>
                  </a:cxn>
                  <a:cxn ang="0">
                    <a:pos x="68" y="14"/>
                  </a:cxn>
                  <a:cxn ang="0">
                    <a:pos x="48" y="0"/>
                  </a:cxn>
                  <a:cxn ang="0">
                    <a:pos x="29" y="16"/>
                  </a:cxn>
                  <a:cxn ang="0">
                    <a:pos x="26" y="16"/>
                  </a:cxn>
                  <a:cxn ang="0">
                    <a:pos x="14" y="28"/>
                  </a:cxn>
                  <a:cxn ang="0">
                    <a:pos x="12" y="28"/>
                  </a:cxn>
                  <a:cxn ang="0">
                    <a:pos x="0" y="41"/>
                  </a:cxn>
                  <a:cxn ang="0">
                    <a:pos x="12" y="53"/>
                  </a:cxn>
                  <a:cxn ang="0">
                    <a:pos x="12" y="53"/>
                  </a:cxn>
                  <a:cxn ang="0">
                    <a:pos x="67" y="51"/>
                  </a:cxn>
                  <a:cxn ang="0">
                    <a:pos x="67" y="51"/>
                  </a:cxn>
                  <a:cxn ang="0">
                    <a:pos x="84" y="32"/>
                  </a:cxn>
                </a:cxnLst>
                <a:rect l="0" t="0" r="r" b="b"/>
                <a:pathLst>
                  <a:path w="84" h="53">
                    <a:moveTo>
                      <a:pt x="84" y="32"/>
                    </a:moveTo>
                    <a:cubicBezTo>
                      <a:pt x="83" y="23"/>
                      <a:pt x="77" y="16"/>
                      <a:pt x="68" y="14"/>
                    </a:cubicBezTo>
                    <a:cubicBezTo>
                      <a:pt x="65" y="6"/>
                      <a:pt x="57" y="0"/>
                      <a:pt x="48" y="0"/>
                    </a:cubicBezTo>
                    <a:cubicBezTo>
                      <a:pt x="39" y="1"/>
                      <a:pt x="31" y="7"/>
                      <a:pt x="29" y="16"/>
                    </a:cubicBezTo>
                    <a:cubicBezTo>
                      <a:pt x="28" y="16"/>
                      <a:pt x="27" y="16"/>
                      <a:pt x="26" y="16"/>
                    </a:cubicBezTo>
                    <a:cubicBezTo>
                      <a:pt x="19" y="16"/>
                      <a:pt x="14" y="22"/>
                      <a:pt x="14" y="28"/>
                    </a:cubicBezTo>
                    <a:cubicBezTo>
                      <a:pt x="13" y="28"/>
                      <a:pt x="12" y="28"/>
                      <a:pt x="12" y="28"/>
                    </a:cubicBezTo>
                    <a:cubicBezTo>
                      <a:pt x="5" y="28"/>
                      <a:pt x="0" y="34"/>
                      <a:pt x="0" y="41"/>
                    </a:cubicBezTo>
                    <a:cubicBezTo>
                      <a:pt x="0" y="47"/>
                      <a:pt x="5" y="53"/>
                      <a:pt x="12" y="53"/>
                    </a:cubicBezTo>
                    <a:cubicBezTo>
                      <a:pt x="12" y="53"/>
                      <a:pt x="12" y="53"/>
                      <a:pt x="12" y="53"/>
                    </a:cubicBezTo>
                    <a:cubicBezTo>
                      <a:pt x="67" y="51"/>
                      <a:pt x="67" y="51"/>
                      <a:pt x="67" y="51"/>
                    </a:cubicBezTo>
                    <a:cubicBezTo>
                      <a:pt x="67" y="51"/>
                      <a:pt x="67" y="51"/>
                      <a:pt x="67" y="51"/>
                    </a:cubicBezTo>
                    <a:cubicBezTo>
                      <a:pt x="77" y="50"/>
                      <a:pt x="84" y="42"/>
                      <a:pt x="84" y="32"/>
                    </a:cubicBezTo>
                    <a:close/>
                  </a:path>
                </a:pathLst>
              </a:custGeom>
              <a:solidFill>
                <a:srgbClr val="FFFFFF"/>
              </a:solidFill>
              <a:ln w="9525">
                <a:noFill/>
                <a:round/>
              </a:ln>
            </p:spPr>
            <p:txBody>
              <a:bodyPr anchor="ctr"/>
              <a:lstStyle/>
              <a:p>
                <a:pPr algn="ctr"/>
              </a:p>
            </p:txBody>
          </p:sp>
          <p:sp>
            <p:nvSpPr>
              <p:cNvPr id="67" name="Freeform: Shape 112"/>
              <p:cNvSpPr/>
              <p:nvPr/>
            </p:nvSpPr>
            <p:spPr bwMode="auto">
              <a:xfrm>
                <a:off x="5087938" y="2365375"/>
                <a:ext cx="220663" cy="93663"/>
              </a:xfrm>
              <a:custGeom>
                <a:avLst/>
                <a:gdLst/>
                <a:ahLst/>
                <a:cxnLst>
                  <a:cxn ang="0">
                    <a:pos x="128" y="33"/>
                  </a:cxn>
                  <a:cxn ang="0">
                    <a:pos x="126" y="33"/>
                  </a:cxn>
                  <a:cxn ang="0">
                    <a:pos x="114" y="22"/>
                  </a:cxn>
                  <a:cxn ang="0">
                    <a:pos x="110" y="22"/>
                  </a:cxn>
                  <a:cxn ang="0">
                    <a:pos x="90" y="8"/>
                  </a:cxn>
                  <a:cxn ang="0">
                    <a:pos x="74" y="17"/>
                  </a:cxn>
                  <a:cxn ang="0">
                    <a:pos x="68" y="15"/>
                  </a:cxn>
                  <a:cxn ang="0">
                    <a:pos x="48" y="1"/>
                  </a:cxn>
                  <a:cxn ang="0">
                    <a:pos x="29" y="17"/>
                  </a:cxn>
                  <a:cxn ang="0">
                    <a:pos x="26" y="16"/>
                  </a:cxn>
                  <a:cxn ang="0">
                    <a:pos x="14" y="29"/>
                  </a:cxn>
                  <a:cxn ang="0">
                    <a:pos x="12" y="29"/>
                  </a:cxn>
                  <a:cxn ang="0">
                    <a:pos x="0" y="41"/>
                  </a:cxn>
                  <a:cxn ang="0">
                    <a:pos x="12" y="53"/>
                  </a:cxn>
                  <a:cxn ang="0">
                    <a:pos x="12" y="53"/>
                  </a:cxn>
                  <a:cxn ang="0">
                    <a:pos x="25" y="53"/>
                  </a:cxn>
                  <a:cxn ang="0">
                    <a:pos x="36" y="47"/>
                  </a:cxn>
                  <a:cxn ang="0">
                    <a:pos x="36" y="47"/>
                  </a:cxn>
                  <a:cxn ang="0">
                    <a:pos x="50" y="35"/>
                  </a:cxn>
                  <a:cxn ang="0">
                    <a:pos x="52" y="35"/>
                  </a:cxn>
                  <a:cxn ang="0">
                    <a:pos x="72" y="19"/>
                  </a:cxn>
                  <a:cxn ang="0">
                    <a:pos x="94" y="33"/>
                  </a:cxn>
                  <a:cxn ang="0">
                    <a:pos x="110" y="53"/>
                  </a:cxn>
                  <a:cxn ang="0">
                    <a:pos x="109" y="58"/>
                  </a:cxn>
                  <a:cxn ang="0">
                    <a:pos x="130" y="58"/>
                  </a:cxn>
                  <a:cxn ang="0">
                    <a:pos x="130" y="58"/>
                  </a:cxn>
                  <a:cxn ang="0">
                    <a:pos x="141" y="45"/>
                  </a:cxn>
                  <a:cxn ang="0">
                    <a:pos x="128" y="33"/>
                  </a:cxn>
                  <a:cxn ang="0">
                    <a:pos x="92" y="37"/>
                  </a:cxn>
                  <a:cxn ang="0">
                    <a:pos x="90" y="37"/>
                  </a:cxn>
                  <a:cxn ang="0">
                    <a:pos x="90" y="36"/>
                  </a:cxn>
                  <a:cxn ang="0">
                    <a:pos x="72" y="23"/>
                  </a:cxn>
                  <a:cxn ang="0">
                    <a:pos x="55" y="38"/>
                  </a:cxn>
                  <a:cxn ang="0">
                    <a:pos x="55" y="40"/>
                  </a:cxn>
                  <a:cxn ang="0">
                    <a:pos x="53" y="39"/>
                  </a:cxn>
                  <a:cxn ang="0">
                    <a:pos x="50" y="39"/>
                  </a:cxn>
                  <a:cxn ang="0">
                    <a:pos x="40" y="49"/>
                  </a:cxn>
                  <a:cxn ang="0">
                    <a:pos x="40" y="52"/>
                  </a:cxn>
                  <a:cxn ang="0">
                    <a:pos x="37" y="51"/>
                  </a:cxn>
                  <a:cxn ang="0">
                    <a:pos x="36" y="51"/>
                  </a:cxn>
                  <a:cxn ang="0">
                    <a:pos x="31" y="53"/>
                  </a:cxn>
                  <a:cxn ang="0">
                    <a:pos x="60" y="52"/>
                  </a:cxn>
                  <a:cxn ang="0">
                    <a:pos x="75" y="59"/>
                  </a:cxn>
                  <a:cxn ang="0">
                    <a:pos x="75" y="59"/>
                  </a:cxn>
                  <a:cxn ang="0">
                    <a:pos x="105" y="58"/>
                  </a:cxn>
                  <a:cxn ang="0">
                    <a:pos x="106" y="53"/>
                  </a:cxn>
                  <a:cxn ang="0">
                    <a:pos x="92" y="37"/>
                  </a:cxn>
                </a:cxnLst>
                <a:rect l="0" t="0" r="r" b="b"/>
                <a:pathLst>
                  <a:path w="141" h="59">
                    <a:moveTo>
                      <a:pt x="128" y="33"/>
                    </a:moveTo>
                    <a:cubicBezTo>
                      <a:pt x="128" y="33"/>
                      <a:pt x="127" y="33"/>
                      <a:pt x="126" y="33"/>
                    </a:cubicBezTo>
                    <a:cubicBezTo>
                      <a:pt x="126" y="27"/>
                      <a:pt x="120" y="21"/>
                      <a:pt x="114" y="22"/>
                    </a:cubicBezTo>
                    <a:cubicBezTo>
                      <a:pt x="112" y="22"/>
                      <a:pt x="111" y="22"/>
                      <a:pt x="110" y="22"/>
                    </a:cubicBezTo>
                    <a:cubicBezTo>
                      <a:pt x="108" y="13"/>
                      <a:pt x="100" y="7"/>
                      <a:pt x="90" y="8"/>
                    </a:cubicBezTo>
                    <a:cubicBezTo>
                      <a:pt x="83" y="8"/>
                      <a:pt x="77" y="11"/>
                      <a:pt x="74" y="17"/>
                    </a:cubicBezTo>
                    <a:cubicBezTo>
                      <a:pt x="72" y="16"/>
                      <a:pt x="70" y="15"/>
                      <a:pt x="68" y="15"/>
                    </a:cubicBezTo>
                    <a:cubicBezTo>
                      <a:pt x="66" y="6"/>
                      <a:pt x="58" y="0"/>
                      <a:pt x="48" y="1"/>
                    </a:cubicBezTo>
                    <a:cubicBezTo>
                      <a:pt x="39" y="1"/>
                      <a:pt x="31" y="8"/>
                      <a:pt x="29" y="17"/>
                    </a:cubicBezTo>
                    <a:cubicBezTo>
                      <a:pt x="28" y="16"/>
                      <a:pt x="27" y="16"/>
                      <a:pt x="26" y="16"/>
                    </a:cubicBezTo>
                    <a:cubicBezTo>
                      <a:pt x="19" y="16"/>
                      <a:pt x="14" y="22"/>
                      <a:pt x="14" y="29"/>
                    </a:cubicBezTo>
                    <a:cubicBezTo>
                      <a:pt x="13" y="29"/>
                      <a:pt x="13" y="29"/>
                      <a:pt x="12" y="29"/>
                    </a:cubicBezTo>
                    <a:cubicBezTo>
                      <a:pt x="5" y="29"/>
                      <a:pt x="0" y="34"/>
                      <a:pt x="0" y="41"/>
                    </a:cubicBezTo>
                    <a:cubicBezTo>
                      <a:pt x="0" y="48"/>
                      <a:pt x="6" y="53"/>
                      <a:pt x="12" y="53"/>
                    </a:cubicBezTo>
                    <a:cubicBezTo>
                      <a:pt x="12" y="53"/>
                      <a:pt x="12" y="53"/>
                      <a:pt x="12" y="53"/>
                    </a:cubicBezTo>
                    <a:cubicBezTo>
                      <a:pt x="25" y="53"/>
                      <a:pt x="25" y="53"/>
                      <a:pt x="25" y="53"/>
                    </a:cubicBezTo>
                    <a:cubicBezTo>
                      <a:pt x="27" y="49"/>
                      <a:pt x="31" y="47"/>
                      <a:pt x="36" y="47"/>
                    </a:cubicBezTo>
                    <a:cubicBezTo>
                      <a:pt x="36" y="47"/>
                      <a:pt x="36" y="47"/>
                      <a:pt x="36" y="47"/>
                    </a:cubicBezTo>
                    <a:cubicBezTo>
                      <a:pt x="37" y="40"/>
                      <a:pt x="42" y="35"/>
                      <a:pt x="50" y="35"/>
                    </a:cubicBezTo>
                    <a:cubicBezTo>
                      <a:pt x="50" y="35"/>
                      <a:pt x="51" y="35"/>
                      <a:pt x="52" y="35"/>
                    </a:cubicBezTo>
                    <a:cubicBezTo>
                      <a:pt x="54" y="26"/>
                      <a:pt x="62" y="20"/>
                      <a:pt x="72" y="19"/>
                    </a:cubicBezTo>
                    <a:cubicBezTo>
                      <a:pt x="82" y="19"/>
                      <a:pt x="90" y="25"/>
                      <a:pt x="94" y="33"/>
                    </a:cubicBezTo>
                    <a:cubicBezTo>
                      <a:pt x="103" y="35"/>
                      <a:pt x="109" y="43"/>
                      <a:pt x="110" y="53"/>
                    </a:cubicBezTo>
                    <a:cubicBezTo>
                      <a:pt x="110" y="55"/>
                      <a:pt x="110" y="57"/>
                      <a:pt x="109" y="58"/>
                    </a:cubicBezTo>
                    <a:cubicBezTo>
                      <a:pt x="130" y="58"/>
                      <a:pt x="130" y="58"/>
                      <a:pt x="130" y="58"/>
                    </a:cubicBezTo>
                    <a:cubicBezTo>
                      <a:pt x="130" y="58"/>
                      <a:pt x="130" y="58"/>
                      <a:pt x="130" y="58"/>
                    </a:cubicBezTo>
                    <a:cubicBezTo>
                      <a:pt x="136" y="57"/>
                      <a:pt x="141" y="51"/>
                      <a:pt x="141" y="45"/>
                    </a:cubicBezTo>
                    <a:cubicBezTo>
                      <a:pt x="141" y="38"/>
                      <a:pt x="135" y="33"/>
                      <a:pt x="128" y="33"/>
                    </a:cubicBezTo>
                    <a:close/>
                    <a:moveTo>
                      <a:pt x="92" y="37"/>
                    </a:moveTo>
                    <a:cubicBezTo>
                      <a:pt x="90" y="37"/>
                      <a:pt x="90" y="37"/>
                      <a:pt x="90" y="37"/>
                    </a:cubicBezTo>
                    <a:cubicBezTo>
                      <a:pt x="90" y="36"/>
                      <a:pt x="90" y="36"/>
                      <a:pt x="90" y="36"/>
                    </a:cubicBezTo>
                    <a:cubicBezTo>
                      <a:pt x="88" y="28"/>
                      <a:pt x="80" y="23"/>
                      <a:pt x="72" y="23"/>
                    </a:cubicBezTo>
                    <a:cubicBezTo>
                      <a:pt x="64" y="24"/>
                      <a:pt x="57" y="30"/>
                      <a:pt x="55" y="38"/>
                    </a:cubicBezTo>
                    <a:cubicBezTo>
                      <a:pt x="55" y="40"/>
                      <a:pt x="55" y="40"/>
                      <a:pt x="55" y="40"/>
                    </a:cubicBezTo>
                    <a:cubicBezTo>
                      <a:pt x="53" y="39"/>
                      <a:pt x="53" y="39"/>
                      <a:pt x="53" y="39"/>
                    </a:cubicBezTo>
                    <a:cubicBezTo>
                      <a:pt x="52" y="39"/>
                      <a:pt x="51" y="39"/>
                      <a:pt x="50" y="39"/>
                    </a:cubicBezTo>
                    <a:cubicBezTo>
                      <a:pt x="44" y="39"/>
                      <a:pt x="40" y="44"/>
                      <a:pt x="40" y="49"/>
                    </a:cubicBezTo>
                    <a:cubicBezTo>
                      <a:pt x="40" y="52"/>
                      <a:pt x="40" y="52"/>
                      <a:pt x="40" y="52"/>
                    </a:cubicBezTo>
                    <a:cubicBezTo>
                      <a:pt x="37" y="51"/>
                      <a:pt x="37" y="51"/>
                      <a:pt x="37" y="51"/>
                    </a:cubicBezTo>
                    <a:cubicBezTo>
                      <a:pt x="37" y="51"/>
                      <a:pt x="36" y="51"/>
                      <a:pt x="36" y="51"/>
                    </a:cubicBezTo>
                    <a:cubicBezTo>
                      <a:pt x="34" y="51"/>
                      <a:pt x="32" y="52"/>
                      <a:pt x="31" y="53"/>
                    </a:cubicBezTo>
                    <a:cubicBezTo>
                      <a:pt x="60" y="52"/>
                      <a:pt x="60" y="52"/>
                      <a:pt x="60" y="52"/>
                    </a:cubicBezTo>
                    <a:cubicBezTo>
                      <a:pt x="64" y="56"/>
                      <a:pt x="69" y="59"/>
                      <a:pt x="75" y="59"/>
                    </a:cubicBezTo>
                    <a:cubicBezTo>
                      <a:pt x="75" y="59"/>
                      <a:pt x="75" y="59"/>
                      <a:pt x="75" y="59"/>
                    </a:cubicBezTo>
                    <a:cubicBezTo>
                      <a:pt x="105" y="58"/>
                      <a:pt x="105" y="58"/>
                      <a:pt x="105" y="58"/>
                    </a:cubicBezTo>
                    <a:cubicBezTo>
                      <a:pt x="105" y="57"/>
                      <a:pt x="106" y="55"/>
                      <a:pt x="106" y="53"/>
                    </a:cubicBezTo>
                    <a:cubicBezTo>
                      <a:pt x="105" y="45"/>
                      <a:pt x="99" y="38"/>
                      <a:pt x="92" y="37"/>
                    </a:cubicBezTo>
                    <a:close/>
                  </a:path>
                </a:pathLst>
              </a:custGeom>
              <a:solidFill>
                <a:srgbClr val="FFFFFF"/>
              </a:solidFill>
              <a:ln w="9525">
                <a:noFill/>
                <a:round/>
              </a:ln>
            </p:spPr>
            <p:txBody>
              <a:bodyPr anchor="ctr"/>
              <a:lstStyle/>
              <a:p>
                <a:pPr algn="ctr"/>
              </a:p>
            </p:txBody>
          </p:sp>
        </p:grpSp>
      </p:grpSp>
      <p:grpSp>
        <p:nvGrpSpPr>
          <p:cNvPr id="69" name="组合 68"/>
          <p:cNvGrpSpPr/>
          <p:nvPr/>
        </p:nvGrpSpPr>
        <p:grpSpPr>
          <a:xfrm>
            <a:off x="4184404" y="1432907"/>
            <a:ext cx="1104078" cy="1255444"/>
            <a:chOff x="4184404" y="1432907"/>
            <a:chExt cx="1104078" cy="1255444"/>
          </a:xfrm>
        </p:grpSpPr>
        <p:sp>
          <p:nvSpPr>
            <p:cNvPr id="10" name="Freeform: Shape 105"/>
            <p:cNvSpPr/>
            <p:nvPr/>
          </p:nvSpPr>
          <p:spPr bwMode="auto">
            <a:xfrm>
              <a:off x="4184404" y="1432907"/>
              <a:ext cx="1104078" cy="1255444"/>
            </a:xfrm>
            <a:custGeom>
              <a:avLst/>
              <a:gdLst/>
              <a:ahLst/>
              <a:cxnLst>
                <a:cxn ang="0">
                  <a:pos x="753" y="467"/>
                </a:cxn>
                <a:cxn ang="0">
                  <a:pos x="208" y="857"/>
                </a:cxn>
                <a:cxn ang="0">
                  <a:pos x="52" y="857"/>
                </a:cxn>
                <a:cxn ang="0">
                  <a:pos x="753" y="0"/>
                </a:cxn>
                <a:cxn ang="0">
                  <a:pos x="753" y="467"/>
                </a:cxn>
              </a:cxnLst>
              <a:rect l="0" t="0" r="r" b="b"/>
              <a:pathLst>
                <a:path w="753" h="857">
                  <a:moveTo>
                    <a:pt x="753" y="467"/>
                  </a:moveTo>
                  <a:cubicBezTo>
                    <a:pt x="509" y="415"/>
                    <a:pt x="260" y="584"/>
                    <a:pt x="208" y="857"/>
                  </a:cubicBezTo>
                  <a:cubicBezTo>
                    <a:pt x="156" y="857"/>
                    <a:pt x="104" y="857"/>
                    <a:pt x="52" y="857"/>
                  </a:cubicBezTo>
                  <a:cubicBezTo>
                    <a:pt x="0" y="441"/>
                    <a:pt x="309" y="52"/>
                    <a:pt x="753" y="0"/>
                  </a:cubicBezTo>
                  <a:cubicBezTo>
                    <a:pt x="753" y="156"/>
                    <a:pt x="753" y="312"/>
                    <a:pt x="753" y="467"/>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grpSp>
          <p:nvGrpSpPr>
            <p:cNvPr id="17" name="Group 183"/>
            <p:cNvGrpSpPr/>
            <p:nvPr/>
          </p:nvGrpSpPr>
          <p:grpSpPr>
            <a:xfrm>
              <a:off x="4605853" y="1832097"/>
              <a:ext cx="265632" cy="197369"/>
              <a:chOff x="4613275" y="2000250"/>
              <a:chExt cx="284163" cy="211138"/>
            </a:xfrm>
          </p:grpSpPr>
          <p:sp>
            <p:nvSpPr>
              <p:cNvPr id="59" name="Freeform: Shape 184"/>
              <p:cNvSpPr/>
              <p:nvPr/>
            </p:nvSpPr>
            <p:spPr bwMode="auto">
              <a:xfrm>
                <a:off x="4613275" y="2000250"/>
                <a:ext cx="212725" cy="141288"/>
              </a:xfrm>
              <a:custGeom>
                <a:avLst/>
                <a:gdLst/>
                <a:ahLst/>
                <a:cxnLst>
                  <a:cxn ang="0">
                    <a:pos x="132" y="0"/>
                  </a:cxn>
                  <a:cxn ang="0">
                    <a:pos x="4" y="0"/>
                  </a:cxn>
                  <a:cxn ang="0">
                    <a:pos x="0" y="5"/>
                  </a:cxn>
                  <a:cxn ang="0">
                    <a:pos x="0" y="70"/>
                  </a:cxn>
                  <a:cxn ang="0">
                    <a:pos x="4" y="74"/>
                  </a:cxn>
                  <a:cxn ang="0">
                    <a:pos x="60" y="74"/>
                  </a:cxn>
                  <a:cxn ang="0">
                    <a:pos x="60" y="83"/>
                  </a:cxn>
                  <a:cxn ang="0">
                    <a:pos x="60" y="84"/>
                  </a:cxn>
                  <a:cxn ang="0">
                    <a:pos x="49" y="87"/>
                  </a:cxn>
                  <a:cxn ang="0">
                    <a:pos x="68" y="90"/>
                  </a:cxn>
                  <a:cxn ang="0">
                    <a:pos x="87" y="87"/>
                  </a:cxn>
                  <a:cxn ang="0">
                    <a:pos x="76" y="84"/>
                  </a:cxn>
                  <a:cxn ang="0">
                    <a:pos x="76" y="83"/>
                  </a:cxn>
                  <a:cxn ang="0">
                    <a:pos x="76" y="74"/>
                  </a:cxn>
                  <a:cxn ang="0">
                    <a:pos x="132" y="74"/>
                  </a:cxn>
                  <a:cxn ang="0">
                    <a:pos x="136" y="70"/>
                  </a:cxn>
                  <a:cxn ang="0">
                    <a:pos x="136" y="5"/>
                  </a:cxn>
                  <a:cxn ang="0">
                    <a:pos x="132" y="0"/>
                  </a:cxn>
                  <a:cxn ang="0">
                    <a:pos x="132" y="65"/>
                  </a:cxn>
                  <a:cxn ang="0">
                    <a:pos x="128" y="69"/>
                  </a:cxn>
                  <a:cxn ang="0">
                    <a:pos x="8" y="69"/>
                  </a:cxn>
                  <a:cxn ang="0">
                    <a:pos x="4" y="65"/>
                  </a:cxn>
                  <a:cxn ang="0">
                    <a:pos x="4" y="9"/>
                  </a:cxn>
                  <a:cxn ang="0">
                    <a:pos x="8" y="5"/>
                  </a:cxn>
                  <a:cxn ang="0">
                    <a:pos x="128" y="5"/>
                  </a:cxn>
                  <a:cxn ang="0">
                    <a:pos x="132" y="9"/>
                  </a:cxn>
                  <a:cxn ang="0">
                    <a:pos x="132" y="65"/>
                  </a:cxn>
                </a:cxnLst>
                <a:rect l="0" t="0" r="r" b="b"/>
                <a:pathLst>
                  <a:path w="136" h="90">
                    <a:moveTo>
                      <a:pt x="132" y="0"/>
                    </a:moveTo>
                    <a:cubicBezTo>
                      <a:pt x="4" y="0"/>
                      <a:pt x="4" y="0"/>
                      <a:pt x="4" y="0"/>
                    </a:cubicBezTo>
                    <a:cubicBezTo>
                      <a:pt x="2" y="0"/>
                      <a:pt x="0" y="2"/>
                      <a:pt x="0" y="5"/>
                    </a:cubicBezTo>
                    <a:cubicBezTo>
                      <a:pt x="0" y="70"/>
                      <a:pt x="0" y="70"/>
                      <a:pt x="0" y="70"/>
                    </a:cubicBezTo>
                    <a:cubicBezTo>
                      <a:pt x="0" y="72"/>
                      <a:pt x="2" y="74"/>
                      <a:pt x="4" y="74"/>
                    </a:cubicBezTo>
                    <a:cubicBezTo>
                      <a:pt x="60" y="74"/>
                      <a:pt x="60" y="74"/>
                      <a:pt x="60" y="74"/>
                    </a:cubicBezTo>
                    <a:cubicBezTo>
                      <a:pt x="60" y="83"/>
                      <a:pt x="60" y="83"/>
                      <a:pt x="60" y="83"/>
                    </a:cubicBezTo>
                    <a:cubicBezTo>
                      <a:pt x="60" y="83"/>
                      <a:pt x="60" y="84"/>
                      <a:pt x="60" y="84"/>
                    </a:cubicBezTo>
                    <a:cubicBezTo>
                      <a:pt x="54" y="84"/>
                      <a:pt x="49" y="86"/>
                      <a:pt x="49" y="87"/>
                    </a:cubicBezTo>
                    <a:cubicBezTo>
                      <a:pt x="49" y="89"/>
                      <a:pt x="58" y="90"/>
                      <a:pt x="68" y="90"/>
                    </a:cubicBezTo>
                    <a:cubicBezTo>
                      <a:pt x="79" y="90"/>
                      <a:pt x="87" y="89"/>
                      <a:pt x="87" y="87"/>
                    </a:cubicBezTo>
                    <a:cubicBezTo>
                      <a:pt x="87" y="86"/>
                      <a:pt x="83" y="84"/>
                      <a:pt x="76" y="84"/>
                    </a:cubicBezTo>
                    <a:cubicBezTo>
                      <a:pt x="76" y="84"/>
                      <a:pt x="76" y="83"/>
                      <a:pt x="76" y="83"/>
                    </a:cubicBezTo>
                    <a:cubicBezTo>
                      <a:pt x="76" y="74"/>
                      <a:pt x="76" y="74"/>
                      <a:pt x="76" y="74"/>
                    </a:cubicBezTo>
                    <a:cubicBezTo>
                      <a:pt x="132" y="74"/>
                      <a:pt x="132" y="74"/>
                      <a:pt x="132" y="74"/>
                    </a:cubicBezTo>
                    <a:cubicBezTo>
                      <a:pt x="134" y="74"/>
                      <a:pt x="136" y="72"/>
                      <a:pt x="136" y="70"/>
                    </a:cubicBezTo>
                    <a:cubicBezTo>
                      <a:pt x="136" y="5"/>
                      <a:pt x="136" y="5"/>
                      <a:pt x="136" y="5"/>
                    </a:cubicBezTo>
                    <a:cubicBezTo>
                      <a:pt x="136" y="2"/>
                      <a:pt x="134" y="0"/>
                      <a:pt x="132" y="0"/>
                    </a:cubicBezTo>
                    <a:close/>
                    <a:moveTo>
                      <a:pt x="132" y="65"/>
                    </a:moveTo>
                    <a:cubicBezTo>
                      <a:pt x="132" y="67"/>
                      <a:pt x="130" y="69"/>
                      <a:pt x="128" y="69"/>
                    </a:cubicBezTo>
                    <a:cubicBezTo>
                      <a:pt x="8" y="69"/>
                      <a:pt x="8" y="69"/>
                      <a:pt x="8" y="69"/>
                    </a:cubicBezTo>
                    <a:cubicBezTo>
                      <a:pt x="6" y="69"/>
                      <a:pt x="4" y="67"/>
                      <a:pt x="4" y="65"/>
                    </a:cubicBezTo>
                    <a:cubicBezTo>
                      <a:pt x="4" y="9"/>
                      <a:pt x="4" y="9"/>
                      <a:pt x="4" y="9"/>
                    </a:cubicBezTo>
                    <a:cubicBezTo>
                      <a:pt x="4" y="7"/>
                      <a:pt x="6" y="5"/>
                      <a:pt x="8" y="5"/>
                    </a:cubicBezTo>
                    <a:cubicBezTo>
                      <a:pt x="128" y="5"/>
                      <a:pt x="128" y="5"/>
                      <a:pt x="128" y="5"/>
                    </a:cubicBezTo>
                    <a:cubicBezTo>
                      <a:pt x="130" y="5"/>
                      <a:pt x="132" y="7"/>
                      <a:pt x="132" y="9"/>
                    </a:cubicBezTo>
                    <a:lnTo>
                      <a:pt x="132" y="65"/>
                    </a:lnTo>
                    <a:close/>
                  </a:path>
                </a:pathLst>
              </a:custGeom>
              <a:solidFill>
                <a:srgbClr val="FFFFFF"/>
              </a:solidFill>
              <a:ln w="9525">
                <a:noFill/>
                <a:round/>
              </a:ln>
            </p:spPr>
            <p:txBody>
              <a:bodyPr anchor="ctr"/>
              <a:lstStyle/>
              <a:p>
                <a:pPr algn="ctr"/>
              </a:p>
            </p:txBody>
          </p:sp>
          <p:sp>
            <p:nvSpPr>
              <p:cNvPr id="60" name="Freeform: Shape 185"/>
              <p:cNvSpPr/>
              <p:nvPr/>
            </p:nvSpPr>
            <p:spPr bwMode="auto">
              <a:xfrm>
                <a:off x="4835525" y="2024063"/>
                <a:ext cx="61913" cy="117475"/>
              </a:xfrm>
              <a:custGeom>
                <a:avLst/>
                <a:gdLst/>
                <a:ahLst/>
                <a:cxnLst>
                  <a:cxn ang="0">
                    <a:pos x="35" y="0"/>
                  </a:cxn>
                  <a:cxn ang="0">
                    <a:pos x="4" y="0"/>
                  </a:cxn>
                  <a:cxn ang="0">
                    <a:pos x="0" y="4"/>
                  </a:cxn>
                  <a:cxn ang="0">
                    <a:pos x="0" y="71"/>
                  </a:cxn>
                  <a:cxn ang="0">
                    <a:pos x="4" y="75"/>
                  </a:cxn>
                  <a:cxn ang="0">
                    <a:pos x="35" y="75"/>
                  </a:cxn>
                  <a:cxn ang="0">
                    <a:pos x="39" y="71"/>
                  </a:cxn>
                  <a:cxn ang="0">
                    <a:pos x="39" y="4"/>
                  </a:cxn>
                  <a:cxn ang="0">
                    <a:pos x="35" y="0"/>
                  </a:cxn>
                  <a:cxn ang="0">
                    <a:pos x="33" y="44"/>
                  </a:cxn>
                  <a:cxn ang="0">
                    <a:pos x="29" y="48"/>
                  </a:cxn>
                  <a:cxn ang="0">
                    <a:pos x="26" y="44"/>
                  </a:cxn>
                  <a:cxn ang="0">
                    <a:pos x="26" y="42"/>
                  </a:cxn>
                  <a:cxn ang="0">
                    <a:pos x="29" y="39"/>
                  </a:cxn>
                  <a:cxn ang="0">
                    <a:pos x="33" y="42"/>
                  </a:cxn>
                  <a:cxn ang="0">
                    <a:pos x="33" y="44"/>
                  </a:cxn>
                  <a:cxn ang="0">
                    <a:pos x="32" y="31"/>
                  </a:cxn>
                  <a:cxn ang="0">
                    <a:pos x="6" y="31"/>
                  </a:cxn>
                  <a:cxn ang="0">
                    <a:pos x="4" y="29"/>
                  </a:cxn>
                  <a:cxn ang="0">
                    <a:pos x="6" y="28"/>
                  </a:cxn>
                  <a:cxn ang="0">
                    <a:pos x="32" y="28"/>
                  </a:cxn>
                  <a:cxn ang="0">
                    <a:pos x="34" y="29"/>
                  </a:cxn>
                  <a:cxn ang="0">
                    <a:pos x="32" y="31"/>
                  </a:cxn>
                  <a:cxn ang="0">
                    <a:pos x="32" y="25"/>
                  </a:cxn>
                  <a:cxn ang="0">
                    <a:pos x="6" y="25"/>
                  </a:cxn>
                  <a:cxn ang="0">
                    <a:pos x="4" y="23"/>
                  </a:cxn>
                  <a:cxn ang="0">
                    <a:pos x="6" y="21"/>
                  </a:cxn>
                  <a:cxn ang="0">
                    <a:pos x="32" y="21"/>
                  </a:cxn>
                  <a:cxn ang="0">
                    <a:pos x="34" y="23"/>
                  </a:cxn>
                  <a:cxn ang="0">
                    <a:pos x="32" y="25"/>
                  </a:cxn>
                  <a:cxn ang="0">
                    <a:pos x="32" y="18"/>
                  </a:cxn>
                  <a:cxn ang="0">
                    <a:pos x="6" y="18"/>
                  </a:cxn>
                  <a:cxn ang="0">
                    <a:pos x="4" y="16"/>
                  </a:cxn>
                  <a:cxn ang="0">
                    <a:pos x="6" y="14"/>
                  </a:cxn>
                  <a:cxn ang="0">
                    <a:pos x="32" y="14"/>
                  </a:cxn>
                  <a:cxn ang="0">
                    <a:pos x="34" y="16"/>
                  </a:cxn>
                  <a:cxn ang="0">
                    <a:pos x="32" y="18"/>
                  </a:cxn>
                  <a:cxn ang="0">
                    <a:pos x="32" y="12"/>
                  </a:cxn>
                  <a:cxn ang="0">
                    <a:pos x="6" y="12"/>
                  </a:cxn>
                  <a:cxn ang="0">
                    <a:pos x="4" y="10"/>
                  </a:cxn>
                  <a:cxn ang="0">
                    <a:pos x="6" y="8"/>
                  </a:cxn>
                  <a:cxn ang="0">
                    <a:pos x="32" y="8"/>
                  </a:cxn>
                  <a:cxn ang="0">
                    <a:pos x="34" y="10"/>
                  </a:cxn>
                  <a:cxn ang="0">
                    <a:pos x="32" y="12"/>
                  </a:cxn>
                </a:cxnLst>
                <a:rect l="0" t="0" r="r" b="b"/>
                <a:pathLst>
                  <a:path w="39" h="75">
                    <a:moveTo>
                      <a:pt x="35" y="0"/>
                    </a:moveTo>
                    <a:cubicBezTo>
                      <a:pt x="4" y="0"/>
                      <a:pt x="4" y="0"/>
                      <a:pt x="4" y="0"/>
                    </a:cubicBezTo>
                    <a:cubicBezTo>
                      <a:pt x="1" y="0"/>
                      <a:pt x="0" y="2"/>
                      <a:pt x="0" y="4"/>
                    </a:cubicBezTo>
                    <a:cubicBezTo>
                      <a:pt x="0" y="71"/>
                      <a:pt x="0" y="71"/>
                      <a:pt x="0" y="71"/>
                    </a:cubicBezTo>
                    <a:cubicBezTo>
                      <a:pt x="0" y="74"/>
                      <a:pt x="1" y="75"/>
                      <a:pt x="4" y="75"/>
                    </a:cubicBezTo>
                    <a:cubicBezTo>
                      <a:pt x="35" y="75"/>
                      <a:pt x="35" y="75"/>
                      <a:pt x="35" y="75"/>
                    </a:cubicBezTo>
                    <a:cubicBezTo>
                      <a:pt x="37" y="75"/>
                      <a:pt x="39" y="74"/>
                      <a:pt x="39" y="71"/>
                    </a:cubicBezTo>
                    <a:cubicBezTo>
                      <a:pt x="39" y="4"/>
                      <a:pt x="39" y="4"/>
                      <a:pt x="39" y="4"/>
                    </a:cubicBezTo>
                    <a:cubicBezTo>
                      <a:pt x="39" y="2"/>
                      <a:pt x="37" y="0"/>
                      <a:pt x="35" y="0"/>
                    </a:cubicBezTo>
                    <a:close/>
                    <a:moveTo>
                      <a:pt x="33" y="44"/>
                    </a:moveTo>
                    <a:cubicBezTo>
                      <a:pt x="33" y="46"/>
                      <a:pt x="31" y="48"/>
                      <a:pt x="29" y="48"/>
                    </a:cubicBezTo>
                    <a:cubicBezTo>
                      <a:pt x="28" y="48"/>
                      <a:pt x="26" y="46"/>
                      <a:pt x="26" y="44"/>
                    </a:cubicBezTo>
                    <a:cubicBezTo>
                      <a:pt x="26" y="42"/>
                      <a:pt x="26" y="42"/>
                      <a:pt x="26" y="42"/>
                    </a:cubicBezTo>
                    <a:cubicBezTo>
                      <a:pt x="26" y="41"/>
                      <a:pt x="28" y="39"/>
                      <a:pt x="29" y="39"/>
                    </a:cubicBezTo>
                    <a:cubicBezTo>
                      <a:pt x="31" y="39"/>
                      <a:pt x="33" y="41"/>
                      <a:pt x="33" y="42"/>
                    </a:cubicBezTo>
                    <a:lnTo>
                      <a:pt x="33" y="44"/>
                    </a:lnTo>
                    <a:close/>
                    <a:moveTo>
                      <a:pt x="32" y="31"/>
                    </a:moveTo>
                    <a:cubicBezTo>
                      <a:pt x="6" y="31"/>
                      <a:pt x="6" y="31"/>
                      <a:pt x="6" y="31"/>
                    </a:cubicBezTo>
                    <a:cubicBezTo>
                      <a:pt x="5" y="31"/>
                      <a:pt x="4" y="30"/>
                      <a:pt x="4" y="29"/>
                    </a:cubicBezTo>
                    <a:cubicBezTo>
                      <a:pt x="4" y="28"/>
                      <a:pt x="5" y="28"/>
                      <a:pt x="6" y="28"/>
                    </a:cubicBezTo>
                    <a:cubicBezTo>
                      <a:pt x="32" y="28"/>
                      <a:pt x="32" y="28"/>
                      <a:pt x="32" y="28"/>
                    </a:cubicBezTo>
                    <a:cubicBezTo>
                      <a:pt x="33" y="28"/>
                      <a:pt x="34" y="28"/>
                      <a:pt x="34" y="29"/>
                    </a:cubicBezTo>
                    <a:cubicBezTo>
                      <a:pt x="34" y="30"/>
                      <a:pt x="33" y="31"/>
                      <a:pt x="32" y="31"/>
                    </a:cubicBezTo>
                    <a:close/>
                    <a:moveTo>
                      <a:pt x="32" y="25"/>
                    </a:moveTo>
                    <a:cubicBezTo>
                      <a:pt x="6" y="25"/>
                      <a:pt x="6" y="25"/>
                      <a:pt x="6" y="25"/>
                    </a:cubicBezTo>
                    <a:cubicBezTo>
                      <a:pt x="5" y="25"/>
                      <a:pt x="4" y="24"/>
                      <a:pt x="4" y="23"/>
                    </a:cubicBezTo>
                    <a:cubicBezTo>
                      <a:pt x="4" y="22"/>
                      <a:pt x="5" y="21"/>
                      <a:pt x="6" y="21"/>
                    </a:cubicBezTo>
                    <a:cubicBezTo>
                      <a:pt x="32" y="21"/>
                      <a:pt x="32" y="21"/>
                      <a:pt x="32" y="21"/>
                    </a:cubicBezTo>
                    <a:cubicBezTo>
                      <a:pt x="33" y="21"/>
                      <a:pt x="34" y="22"/>
                      <a:pt x="34" y="23"/>
                    </a:cubicBezTo>
                    <a:cubicBezTo>
                      <a:pt x="34" y="24"/>
                      <a:pt x="33" y="25"/>
                      <a:pt x="32" y="25"/>
                    </a:cubicBezTo>
                    <a:close/>
                    <a:moveTo>
                      <a:pt x="32" y="18"/>
                    </a:moveTo>
                    <a:cubicBezTo>
                      <a:pt x="6" y="18"/>
                      <a:pt x="6" y="18"/>
                      <a:pt x="6" y="18"/>
                    </a:cubicBezTo>
                    <a:cubicBezTo>
                      <a:pt x="5" y="18"/>
                      <a:pt x="4" y="17"/>
                      <a:pt x="4" y="16"/>
                    </a:cubicBezTo>
                    <a:cubicBezTo>
                      <a:pt x="4" y="15"/>
                      <a:pt x="5" y="14"/>
                      <a:pt x="6" y="14"/>
                    </a:cubicBezTo>
                    <a:cubicBezTo>
                      <a:pt x="32" y="14"/>
                      <a:pt x="32" y="14"/>
                      <a:pt x="32" y="14"/>
                    </a:cubicBezTo>
                    <a:cubicBezTo>
                      <a:pt x="33" y="14"/>
                      <a:pt x="34" y="15"/>
                      <a:pt x="34" y="16"/>
                    </a:cubicBezTo>
                    <a:cubicBezTo>
                      <a:pt x="34" y="17"/>
                      <a:pt x="33" y="18"/>
                      <a:pt x="32" y="18"/>
                    </a:cubicBezTo>
                    <a:close/>
                    <a:moveTo>
                      <a:pt x="32" y="12"/>
                    </a:moveTo>
                    <a:cubicBezTo>
                      <a:pt x="6" y="12"/>
                      <a:pt x="6" y="12"/>
                      <a:pt x="6" y="12"/>
                    </a:cubicBezTo>
                    <a:cubicBezTo>
                      <a:pt x="5" y="12"/>
                      <a:pt x="4" y="11"/>
                      <a:pt x="4" y="10"/>
                    </a:cubicBezTo>
                    <a:cubicBezTo>
                      <a:pt x="4" y="9"/>
                      <a:pt x="5" y="8"/>
                      <a:pt x="6" y="8"/>
                    </a:cubicBezTo>
                    <a:cubicBezTo>
                      <a:pt x="32" y="8"/>
                      <a:pt x="32" y="8"/>
                      <a:pt x="32" y="8"/>
                    </a:cubicBezTo>
                    <a:cubicBezTo>
                      <a:pt x="33" y="8"/>
                      <a:pt x="34" y="9"/>
                      <a:pt x="34" y="10"/>
                    </a:cubicBezTo>
                    <a:cubicBezTo>
                      <a:pt x="34" y="11"/>
                      <a:pt x="33" y="12"/>
                      <a:pt x="32" y="12"/>
                    </a:cubicBezTo>
                    <a:close/>
                  </a:path>
                </a:pathLst>
              </a:custGeom>
              <a:solidFill>
                <a:srgbClr val="FFFFFF"/>
              </a:solidFill>
              <a:ln w="9525">
                <a:noFill/>
                <a:round/>
              </a:ln>
            </p:spPr>
            <p:txBody>
              <a:bodyPr anchor="ctr"/>
              <a:lstStyle/>
              <a:p>
                <a:pPr algn="ctr"/>
              </a:p>
            </p:txBody>
          </p:sp>
          <p:sp>
            <p:nvSpPr>
              <p:cNvPr id="61" name="Freeform: Shape 186"/>
              <p:cNvSpPr/>
              <p:nvPr/>
            </p:nvSpPr>
            <p:spPr bwMode="auto">
              <a:xfrm>
                <a:off x="4738688" y="2124075"/>
                <a:ext cx="98425" cy="87313"/>
              </a:xfrm>
              <a:custGeom>
                <a:avLst/>
                <a:gdLst/>
                <a:ahLst/>
                <a:cxnLst>
                  <a:cxn ang="0">
                    <a:pos x="62" y="0"/>
                  </a:cxn>
                  <a:cxn ang="0">
                    <a:pos x="57" y="0"/>
                  </a:cxn>
                  <a:cxn ang="0">
                    <a:pos x="51" y="1"/>
                  </a:cxn>
                  <a:cxn ang="0">
                    <a:pos x="48" y="6"/>
                  </a:cxn>
                  <a:cxn ang="0">
                    <a:pos x="47" y="9"/>
                  </a:cxn>
                  <a:cxn ang="0">
                    <a:pos x="50" y="16"/>
                  </a:cxn>
                  <a:cxn ang="0">
                    <a:pos x="54" y="22"/>
                  </a:cxn>
                  <a:cxn ang="0">
                    <a:pos x="54" y="25"/>
                  </a:cxn>
                  <a:cxn ang="0">
                    <a:pos x="51" y="29"/>
                  </a:cxn>
                  <a:cxn ang="0">
                    <a:pos x="44" y="30"/>
                  </a:cxn>
                  <a:cxn ang="0">
                    <a:pos x="41" y="30"/>
                  </a:cxn>
                  <a:cxn ang="0">
                    <a:pos x="22" y="29"/>
                  </a:cxn>
                  <a:cxn ang="0">
                    <a:pos x="15" y="29"/>
                  </a:cxn>
                  <a:cxn ang="0">
                    <a:pos x="12" y="33"/>
                  </a:cxn>
                  <a:cxn ang="0">
                    <a:pos x="12" y="33"/>
                  </a:cxn>
                  <a:cxn ang="0">
                    <a:pos x="12" y="33"/>
                  </a:cxn>
                  <a:cxn ang="0">
                    <a:pos x="4" y="37"/>
                  </a:cxn>
                  <a:cxn ang="0">
                    <a:pos x="6" y="40"/>
                  </a:cxn>
                  <a:cxn ang="0">
                    <a:pos x="8" y="41"/>
                  </a:cxn>
                  <a:cxn ang="0">
                    <a:pos x="10" y="37"/>
                  </a:cxn>
                  <a:cxn ang="0">
                    <a:pos x="12" y="33"/>
                  </a:cxn>
                  <a:cxn ang="0">
                    <a:pos x="12" y="34"/>
                  </a:cxn>
                  <a:cxn ang="0">
                    <a:pos x="12" y="34"/>
                  </a:cxn>
                  <a:cxn ang="0">
                    <a:pos x="13" y="34"/>
                  </a:cxn>
                  <a:cxn ang="0">
                    <a:pos x="11" y="38"/>
                  </a:cxn>
                  <a:cxn ang="0">
                    <a:pos x="8" y="42"/>
                  </a:cxn>
                  <a:cxn ang="0">
                    <a:pos x="14" y="43"/>
                  </a:cxn>
                  <a:cxn ang="0">
                    <a:pos x="15" y="43"/>
                  </a:cxn>
                  <a:cxn ang="0">
                    <a:pos x="13" y="34"/>
                  </a:cxn>
                  <a:cxn ang="0">
                    <a:pos x="13" y="33"/>
                  </a:cxn>
                  <a:cxn ang="0">
                    <a:pos x="16" y="31"/>
                  </a:cxn>
                  <a:cxn ang="0">
                    <a:pos x="22" y="30"/>
                  </a:cxn>
                  <a:cxn ang="0">
                    <a:pos x="41" y="32"/>
                  </a:cxn>
                  <a:cxn ang="0">
                    <a:pos x="44" y="32"/>
                  </a:cxn>
                  <a:cxn ang="0">
                    <a:pos x="52" y="30"/>
                  </a:cxn>
                  <a:cxn ang="0">
                    <a:pos x="56" y="25"/>
                  </a:cxn>
                  <a:cxn ang="0">
                    <a:pos x="55" y="21"/>
                  </a:cxn>
                  <a:cxn ang="0">
                    <a:pos x="51" y="15"/>
                  </a:cxn>
                  <a:cxn ang="0">
                    <a:pos x="48" y="9"/>
                  </a:cxn>
                  <a:cxn ang="0">
                    <a:pos x="49" y="7"/>
                  </a:cxn>
                  <a:cxn ang="0">
                    <a:pos x="52" y="2"/>
                  </a:cxn>
                  <a:cxn ang="0">
                    <a:pos x="57" y="1"/>
                  </a:cxn>
                  <a:cxn ang="0">
                    <a:pos x="62" y="2"/>
                  </a:cxn>
                  <a:cxn ang="0">
                    <a:pos x="63" y="1"/>
                  </a:cxn>
                  <a:cxn ang="0">
                    <a:pos x="62" y="0"/>
                  </a:cxn>
                  <a:cxn ang="0">
                    <a:pos x="5" y="40"/>
                  </a:cxn>
                  <a:cxn ang="0">
                    <a:pos x="3" y="38"/>
                  </a:cxn>
                  <a:cxn ang="0">
                    <a:pos x="2" y="41"/>
                  </a:cxn>
                  <a:cxn ang="0">
                    <a:pos x="4" y="53"/>
                  </a:cxn>
                  <a:cxn ang="0">
                    <a:pos x="14" y="46"/>
                  </a:cxn>
                  <a:cxn ang="0">
                    <a:pos x="14" y="44"/>
                  </a:cxn>
                  <a:cxn ang="0">
                    <a:pos x="14" y="44"/>
                  </a:cxn>
                  <a:cxn ang="0">
                    <a:pos x="5" y="40"/>
                  </a:cxn>
                </a:cxnLst>
                <a:rect l="0" t="0" r="r" b="b"/>
                <a:pathLst>
                  <a:path w="63" h="55">
                    <a:moveTo>
                      <a:pt x="62" y="0"/>
                    </a:moveTo>
                    <a:cubicBezTo>
                      <a:pt x="60" y="0"/>
                      <a:pt x="58" y="0"/>
                      <a:pt x="57" y="0"/>
                    </a:cubicBezTo>
                    <a:cubicBezTo>
                      <a:pt x="55" y="0"/>
                      <a:pt x="53" y="0"/>
                      <a:pt x="51" y="1"/>
                    </a:cubicBezTo>
                    <a:cubicBezTo>
                      <a:pt x="50" y="2"/>
                      <a:pt x="48" y="4"/>
                      <a:pt x="48" y="6"/>
                    </a:cubicBezTo>
                    <a:cubicBezTo>
                      <a:pt x="47" y="7"/>
                      <a:pt x="47" y="8"/>
                      <a:pt x="47" y="9"/>
                    </a:cubicBezTo>
                    <a:cubicBezTo>
                      <a:pt x="47" y="12"/>
                      <a:pt x="48" y="14"/>
                      <a:pt x="50" y="16"/>
                    </a:cubicBezTo>
                    <a:cubicBezTo>
                      <a:pt x="51" y="18"/>
                      <a:pt x="53" y="19"/>
                      <a:pt x="54" y="22"/>
                    </a:cubicBezTo>
                    <a:cubicBezTo>
                      <a:pt x="54" y="23"/>
                      <a:pt x="54" y="24"/>
                      <a:pt x="54" y="25"/>
                    </a:cubicBezTo>
                    <a:cubicBezTo>
                      <a:pt x="54" y="27"/>
                      <a:pt x="53" y="28"/>
                      <a:pt x="51" y="29"/>
                    </a:cubicBezTo>
                    <a:cubicBezTo>
                      <a:pt x="49" y="30"/>
                      <a:pt x="46" y="30"/>
                      <a:pt x="44" y="30"/>
                    </a:cubicBezTo>
                    <a:cubicBezTo>
                      <a:pt x="43" y="30"/>
                      <a:pt x="42" y="30"/>
                      <a:pt x="41" y="30"/>
                    </a:cubicBezTo>
                    <a:cubicBezTo>
                      <a:pt x="35" y="30"/>
                      <a:pt x="28" y="29"/>
                      <a:pt x="22" y="29"/>
                    </a:cubicBezTo>
                    <a:cubicBezTo>
                      <a:pt x="19" y="29"/>
                      <a:pt x="17" y="29"/>
                      <a:pt x="15" y="29"/>
                    </a:cubicBezTo>
                    <a:cubicBezTo>
                      <a:pt x="14" y="30"/>
                      <a:pt x="12" y="31"/>
                      <a:pt x="12" y="33"/>
                    </a:cubicBezTo>
                    <a:cubicBezTo>
                      <a:pt x="12" y="33"/>
                      <a:pt x="12" y="33"/>
                      <a:pt x="12" y="33"/>
                    </a:cubicBezTo>
                    <a:cubicBezTo>
                      <a:pt x="12" y="33"/>
                      <a:pt x="12" y="33"/>
                      <a:pt x="12" y="33"/>
                    </a:cubicBezTo>
                    <a:cubicBezTo>
                      <a:pt x="9" y="32"/>
                      <a:pt x="6" y="34"/>
                      <a:pt x="4" y="37"/>
                    </a:cubicBezTo>
                    <a:cubicBezTo>
                      <a:pt x="4" y="38"/>
                      <a:pt x="5" y="39"/>
                      <a:pt x="6" y="40"/>
                    </a:cubicBezTo>
                    <a:cubicBezTo>
                      <a:pt x="6" y="40"/>
                      <a:pt x="7" y="41"/>
                      <a:pt x="8" y="41"/>
                    </a:cubicBezTo>
                    <a:cubicBezTo>
                      <a:pt x="8" y="41"/>
                      <a:pt x="9" y="39"/>
                      <a:pt x="10" y="37"/>
                    </a:cubicBezTo>
                    <a:cubicBezTo>
                      <a:pt x="11" y="36"/>
                      <a:pt x="11" y="35"/>
                      <a:pt x="12" y="33"/>
                    </a:cubicBezTo>
                    <a:cubicBezTo>
                      <a:pt x="12" y="34"/>
                      <a:pt x="12" y="34"/>
                      <a:pt x="12" y="34"/>
                    </a:cubicBezTo>
                    <a:cubicBezTo>
                      <a:pt x="12" y="34"/>
                      <a:pt x="12" y="34"/>
                      <a:pt x="12" y="34"/>
                    </a:cubicBezTo>
                    <a:cubicBezTo>
                      <a:pt x="12" y="34"/>
                      <a:pt x="13" y="34"/>
                      <a:pt x="13" y="34"/>
                    </a:cubicBezTo>
                    <a:cubicBezTo>
                      <a:pt x="12" y="35"/>
                      <a:pt x="11" y="36"/>
                      <a:pt x="11" y="38"/>
                    </a:cubicBezTo>
                    <a:cubicBezTo>
                      <a:pt x="10" y="40"/>
                      <a:pt x="9" y="41"/>
                      <a:pt x="8" y="42"/>
                    </a:cubicBezTo>
                    <a:cubicBezTo>
                      <a:pt x="10" y="42"/>
                      <a:pt x="12" y="43"/>
                      <a:pt x="14" y="43"/>
                    </a:cubicBezTo>
                    <a:cubicBezTo>
                      <a:pt x="14" y="43"/>
                      <a:pt x="14" y="43"/>
                      <a:pt x="15" y="43"/>
                    </a:cubicBezTo>
                    <a:cubicBezTo>
                      <a:pt x="15" y="39"/>
                      <a:pt x="15" y="35"/>
                      <a:pt x="13" y="34"/>
                    </a:cubicBezTo>
                    <a:cubicBezTo>
                      <a:pt x="13" y="34"/>
                      <a:pt x="13" y="34"/>
                      <a:pt x="13" y="33"/>
                    </a:cubicBezTo>
                    <a:cubicBezTo>
                      <a:pt x="13" y="32"/>
                      <a:pt x="14" y="31"/>
                      <a:pt x="16" y="31"/>
                    </a:cubicBezTo>
                    <a:cubicBezTo>
                      <a:pt x="17" y="30"/>
                      <a:pt x="19" y="30"/>
                      <a:pt x="22" y="30"/>
                    </a:cubicBezTo>
                    <a:cubicBezTo>
                      <a:pt x="27" y="30"/>
                      <a:pt x="35" y="31"/>
                      <a:pt x="41" y="32"/>
                    </a:cubicBezTo>
                    <a:cubicBezTo>
                      <a:pt x="42" y="32"/>
                      <a:pt x="43" y="32"/>
                      <a:pt x="44" y="32"/>
                    </a:cubicBezTo>
                    <a:cubicBezTo>
                      <a:pt x="46" y="32"/>
                      <a:pt x="49" y="31"/>
                      <a:pt x="52" y="30"/>
                    </a:cubicBezTo>
                    <a:cubicBezTo>
                      <a:pt x="54" y="29"/>
                      <a:pt x="56" y="28"/>
                      <a:pt x="56" y="25"/>
                    </a:cubicBezTo>
                    <a:cubicBezTo>
                      <a:pt x="56" y="24"/>
                      <a:pt x="55" y="23"/>
                      <a:pt x="55" y="21"/>
                    </a:cubicBezTo>
                    <a:cubicBezTo>
                      <a:pt x="54" y="19"/>
                      <a:pt x="52" y="17"/>
                      <a:pt x="51" y="15"/>
                    </a:cubicBezTo>
                    <a:cubicBezTo>
                      <a:pt x="49" y="13"/>
                      <a:pt x="48" y="11"/>
                      <a:pt x="48" y="9"/>
                    </a:cubicBezTo>
                    <a:cubicBezTo>
                      <a:pt x="48" y="8"/>
                      <a:pt x="48" y="8"/>
                      <a:pt x="49" y="7"/>
                    </a:cubicBezTo>
                    <a:cubicBezTo>
                      <a:pt x="50" y="4"/>
                      <a:pt x="51" y="3"/>
                      <a:pt x="52" y="2"/>
                    </a:cubicBezTo>
                    <a:cubicBezTo>
                      <a:pt x="53" y="1"/>
                      <a:pt x="55" y="1"/>
                      <a:pt x="57" y="1"/>
                    </a:cubicBezTo>
                    <a:cubicBezTo>
                      <a:pt x="58" y="1"/>
                      <a:pt x="60" y="1"/>
                      <a:pt x="62" y="2"/>
                    </a:cubicBezTo>
                    <a:cubicBezTo>
                      <a:pt x="62" y="2"/>
                      <a:pt x="63" y="1"/>
                      <a:pt x="63" y="1"/>
                    </a:cubicBezTo>
                    <a:cubicBezTo>
                      <a:pt x="63" y="1"/>
                      <a:pt x="63" y="0"/>
                      <a:pt x="62" y="0"/>
                    </a:cubicBezTo>
                    <a:close/>
                    <a:moveTo>
                      <a:pt x="5" y="40"/>
                    </a:moveTo>
                    <a:cubicBezTo>
                      <a:pt x="4" y="40"/>
                      <a:pt x="4" y="39"/>
                      <a:pt x="3" y="38"/>
                    </a:cubicBezTo>
                    <a:cubicBezTo>
                      <a:pt x="3" y="39"/>
                      <a:pt x="2" y="40"/>
                      <a:pt x="2" y="41"/>
                    </a:cubicBezTo>
                    <a:cubicBezTo>
                      <a:pt x="0" y="46"/>
                      <a:pt x="0" y="52"/>
                      <a:pt x="4" y="53"/>
                    </a:cubicBezTo>
                    <a:cubicBezTo>
                      <a:pt x="7" y="55"/>
                      <a:pt x="12" y="51"/>
                      <a:pt x="14" y="46"/>
                    </a:cubicBezTo>
                    <a:cubicBezTo>
                      <a:pt x="14" y="45"/>
                      <a:pt x="14" y="44"/>
                      <a:pt x="14" y="44"/>
                    </a:cubicBezTo>
                    <a:cubicBezTo>
                      <a:pt x="14" y="44"/>
                      <a:pt x="14" y="44"/>
                      <a:pt x="14" y="44"/>
                    </a:cubicBezTo>
                    <a:cubicBezTo>
                      <a:pt x="10" y="44"/>
                      <a:pt x="7" y="42"/>
                      <a:pt x="5" y="40"/>
                    </a:cubicBezTo>
                    <a:close/>
                  </a:path>
                </a:pathLst>
              </a:custGeom>
              <a:solidFill>
                <a:srgbClr val="FFFFFF"/>
              </a:solidFill>
              <a:ln w="9525">
                <a:noFill/>
                <a:round/>
              </a:ln>
            </p:spPr>
            <p:txBody>
              <a:bodyPr anchor="ctr"/>
              <a:lstStyle/>
              <a:p>
                <a:pPr algn="ctr"/>
              </a:p>
            </p:txBody>
          </p:sp>
        </p:grpSp>
      </p:grpSp>
      <p:grpSp>
        <p:nvGrpSpPr>
          <p:cNvPr id="68" name="组合 67"/>
          <p:cNvGrpSpPr/>
          <p:nvPr/>
        </p:nvGrpSpPr>
        <p:grpSpPr>
          <a:xfrm>
            <a:off x="3820831" y="1275605"/>
            <a:ext cx="891870" cy="1613082"/>
            <a:chOff x="3820831" y="1275605"/>
            <a:chExt cx="891870" cy="1613082"/>
          </a:xfrm>
        </p:grpSpPr>
        <p:sp>
          <p:nvSpPr>
            <p:cNvPr id="9" name="Freeform: Shape 104"/>
            <p:cNvSpPr/>
            <p:nvPr/>
          </p:nvSpPr>
          <p:spPr bwMode="auto">
            <a:xfrm>
              <a:off x="3820831" y="1275605"/>
              <a:ext cx="891870" cy="1613082"/>
            </a:xfrm>
            <a:custGeom>
              <a:avLst/>
              <a:gdLst/>
              <a:ahLst/>
              <a:cxnLst>
                <a:cxn ang="0">
                  <a:pos x="608" y="330"/>
                </a:cxn>
                <a:cxn ang="0">
                  <a:pos x="498" y="991"/>
                </a:cxn>
                <a:cxn ang="0">
                  <a:pos x="388" y="1101"/>
                </a:cxn>
                <a:cxn ang="0">
                  <a:pos x="277" y="0"/>
                </a:cxn>
                <a:cxn ang="0">
                  <a:pos x="608" y="330"/>
                </a:cxn>
              </a:cxnLst>
              <a:rect l="0" t="0" r="r" b="b"/>
              <a:pathLst>
                <a:path w="608" h="1101">
                  <a:moveTo>
                    <a:pt x="608" y="330"/>
                  </a:moveTo>
                  <a:cubicBezTo>
                    <a:pt x="399" y="466"/>
                    <a:pt x="342" y="761"/>
                    <a:pt x="498" y="991"/>
                  </a:cubicBezTo>
                  <a:cubicBezTo>
                    <a:pt x="461" y="1027"/>
                    <a:pt x="424" y="1064"/>
                    <a:pt x="388" y="1101"/>
                  </a:cubicBezTo>
                  <a:cubicBezTo>
                    <a:pt x="57" y="844"/>
                    <a:pt x="0" y="351"/>
                    <a:pt x="277" y="0"/>
                  </a:cubicBezTo>
                  <a:cubicBezTo>
                    <a:pt x="388" y="110"/>
                    <a:pt x="498" y="220"/>
                    <a:pt x="608" y="33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grpSp>
          <p:nvGrpSpPr>
            <p:cNvPr id="20" name="Group 193"/>
            <p:cNvGrpSpPr/>
            <p:nvPr/>
          </p:nvGrpSpPr>
          <p:grpSpPr>
            <a:xfrm>
              <a:off x="4086462" y="1909263"/>
              <a:ext cx="152850" cy="149882"/>
              <a:chOff x="4057650" y="2082800"/>
              <a:chExt cx="163513" cy="160338"/>
            </a:xfrm>
          </p:grpSpPr>
          <p:sp>
            <p:nvSpPr>
              <p:cNvPr id="53" name="Freeform: Shape 194"/>
              <p:cNvSpPr/>
              <p:nvPr/>
            </p:nvSpPr>
            <p:spPr bwMode="auto">
              <a:xfrm>
                <a:off x="4057650" y="2089150"/>
                <a:ext cx="155575" cy="153988"/>
              </a:xfrm>
              <a:custGeom>
                <a:avLst/>
                <a:gdLst/>
                <a:ahLst/>
                <a:cxnLst>
                  <a:cxn ang="0">
                    <a:pos x="49" y="51"/>
                  </a:cxn>
                  <a:cxn ang="0">
                    <a:pos x="66" y="3"/>
                  </a:cxn>
                  <a:cxn ang="0">
                    <a:pos x="50" y="0"/>
                  </a:cxn>
                  <a:cxn ang="0">
                    <a:pos x="0" y="50"/>
                  </a:cxn>
                  <a:cxn ang="0">
                    <a:pos x="50" y="99"/>
                  </a:cxn>
                  <a:cxn ang="0">
                    <a:pos x="99" y="50"/>
                  </a:cxn>
                  <a:cxn ang="0">
                    <a:pos x="96" y="32"/>
                  </a:cxn>
                  <a:cxn ang="0">
                    <a:pos x="49" y="51"/>
                  </a:cxn>
                </a:cxnLst>
                <a:rect l="0" t="0" r="r" b="b"/>
                <a:pathLst>
                  <a:path w="99" h="99">
                    <a:moveTo>
                      <a:pt x="49" y="51"/>
                    </a:moveTo>
                    <a:cubicBezTo>
                      <a:pt x="66" y="3"/>
                      <a:pt x="66" y="3"/>
                      <a:pt x="66" y="3"/>
                    </a:cubicBezTo>
                    <a:cubicBezTo>
                      <a:pt x="61" y="1"/>
                      <a:pt x="55" y="0"/>
                      <a:pt x="50" y="0"/>
                    </a:cubicBezTo>
                    <a:cubicBezTo>
                      <a:pt x="22" y="0"/>
                      <a:pt x="0" y="22"/>
                      <a:pt x="0" y="50"/>
                    </a:cubicBezTo>
                    <a:cubicBezTo>
                      <a:pt x="0" y="77"/>
                      <a:pt x="22" y="99"/>
                      <a:pt x="50" y="99"/>
                    </a:cubicBezTo>
                    <a:cubicBezTo>
                      <a:pt x="77" y="99"/>
                      <a:pt x="99" y="77"/>
                      <a:pt x="99" y="50"/>
                    </a:cubicBezTo>
                    <a:cubicBezTo>
                      <a:pt x="99" y="44"/>
                      <a:pt x="98" y="38"/>
                      <a:pt x="96" y="32"/>
                    </a:cubicBezTo>
                    <a:lnTo>
                      <a:pt x="49" y="51"/>
                    </a:lnTo>
                    <a:close/>
                  </a:path>
                </a:pathLst>
              </a:custGeom>
              <a:solidFill>
                <a:srgbClr val="FFFFFF"/>
              </a:solidFill>
              <a:ln w="9525">
                <a:noFill/>
                <a:round/>
              </a:ln>
            </p:spPr>
            <p:txBody>
              <a:bodyPr anchor="ctr"/>
              <a:lstStyle/>
              <a:p>
                <a:pPr algn="ctr"/>
              </a:p>
            </p:txBody>
          </p:sp>
          <p:sp>
            <p:nvSpPr>
              <p:cNvPr id="54" name="Freeform: Shape 195"/>
              <p:cNvSpPr/>
              <p:nvPr/>
            </p:nvSpPr>
            <p:spPr bwMode="auto">
              <a:xfrm>
                <a:off x="4148138" y="2082800"/>
                <a:ext cx="73025" cy="71438"/>
              </a:xfrm>
              <a:custGeom>
                <a:avLst/>
                <a:gdLst/>
                <a:ahLst/>
                <a:cxnLst>
                  <a:cxn ang="0">
                    <a:pos x="16" y="0"/>
                  </a:cxn>
                  <a:cxn ang="0">
                    <a:pos x="46" y="27"/>
                  </a:cxn>
                  <a:cxn ang="0">
                    <a:pos x="0" y="45"/>
                  </a:cxn>
                  <a:cxn ang="0">
                    <a:pos x="16" y="0"/>
                  </a:cxn>
                </a:cxnLst>
                <a:rect l="0" t="0" r="r" b="b"/>
                <a:pathLst>
                  <a:path w="46" h="45">
                    <a:moveTo>
                      <a:pt x="16" y="0"/>
                    </a:moveTo>
                    <a:lnTo>
                      <a:pt x="46" y="27"/>
                    </a:lnTo>
                    <a:lnTo>
                      <a:pt x="0" y="45"/>
                    </a:lnTo>
                    <a:lnTo>
                      <a:pt x="16" y="0"/>
                    </a:lnTo>
                    <a:close/>
                  </a:path>
                </a:pathLst>
              </a:custGeom>
              <a:solidFill>
                <a:srgbClr val="FFFFFF"/>
              </a:solidFill>
              <a:ln w="9525">
                <a:noFill/>
                <a:round/>
              </a:ln>
            </p:spPr>
            <p:txBody>
              <a:bodyPr anchor="ctr"/>
              <a:lstStyle/>
              <a:p>
                <a:pPr algn="ctr"/>
              </a:p>
            </p:txBody>
          </p:sp>
        </p:grpSp>
      </p:grpSp>
      <p:grpSp>
        <p:nvGrpSpPr>
          <p:cNvPr id="75" name="组合 74"/>
          <p:cNvGrpSpPr/>
          <p:nvPr/>
        </p:nvGrpSpPr>
        <p:grpSpPr>
          <a:xfrm>
            <a:off x="3366734" y="1913715"/>
            <a:ext cx="1255444" cy="1102595"/>
            <a:chOff x="3366734" y="1913715"/>
            <a:chExt cx="1255444" cy="1102595"/>
          </a:xfrm>
        </p:grpSpPr>
        <p:sp>
          <p:nvSpPr>
            <p:cNvPr id="8" name="Freeform: Shape 103"/>
            <p:cNvSpPr/>
            <p:nvPr/>
          </p:nvSpPr>
          <p:spPr bwMode="auto">
            <a:xfrm>
              <a:off x="3366734" y="1913715"/>
              <a:ext cx="1255444" cy="1102595"/>
            </a:xfrm>
            <a:custGeom>
              <a:avLst/>
              <a:gdLst/>
              <a:ahLst/>
              <a:cxnLst>
                <a:cxn ang="0">
                  <a:pos x="467" y="0"/>
                </a:cxn>
                <a:cxn ang="0">
                  <a:pos x="856" y="545"/>
                </a:cxn>
                <a:cxn ang="0">
                  <a:pos x="856" y="701"/>
                </a:cxn>
                <a:cxn ang="0">
                  <a:pos x="0" y="0"/>
                </a:cxn>
                <a:cxn ang="0">
                  <a:pos x="467" y="0"/>
                </a:cxn>
              </a:cxnLst>
              <a:rect l="0" t="0" r="r" b="b"/>
              <a:pathLst>
                <a:path w="856" h="753">
                  <a:moveTo>
                    <a:pt x="467" y="0"/>
                  </a:moveTo>
                  <a:cubicBezTo>
                    <a:pt x="415" y="244"/>
                    <a:pt x="584" y="493"/>
                    <a:pt x="856" y="545"/>
                  </a:cubicBezTo>
                  <a:cubicBezTo>
                    <a:pt x="856" y="597"/>
                    <a:pt x="856" y="649"/>
                    <a:pt x="856" y="701"/>
                  </a:cubicBezTo>
                  <a:cubicBezTo>
                    <a:pt x="441" y="753"/>
                    <a:pt x="52" y="445"/>
                    <a:pt x="0" y="0"/>
                  </a:cubicBezTo>
                  <a:cubicBezTo>
                    <a:pt x="156" y="0"/>
                    <a:pt x="311" y="0"/>
                    <a:pt x="467"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grpSp>
          <p:nvGrpSpPr>
            <p:cNvPr id="19" name="Group 188"/>
            <p:cNvGrpSpPr/>
            <p:nvPr/>
          </p:nvGrpSpPr>
          <p:grpSpPr>
            <a:xfrm>
              <a:off x="3740661" y="2354445"/>
              <a:ext cx="148396" cy="178077"/>
              <a:chOff x="3697288" y="2559050"/>
              <a:chExt cx="158750" cy="190500"/>
            </a:xfrm>
          </p:grpSpPr>
          <p:sp>
            <p:nvSpPr>
              <p:cNvPr id="55" name="Rectangle 189"/>
              <p:cNvSpPr/>
              <p:nvPr/>
            </p:nvSpPr>
            <p:spPr bwMode="auto">
              <a:xfrm>
                <a:off x="3697288" y="2622550"/>
                <a:ext cx="28575" cy="127000"/>
              </a:xfrm>
              <a:prstGeom prst="rect">
                <a:avLst/>
              </a:prstGeom>
              <a:solidFill>
                <a:srgbClr val="FFFFFF"/>
              </a:solidFill>
              <a:ln w="9525">
                <a:noFill/>
                <a:miter lim="800000"/>
              </a:ln>
            </p:spPr>
            <p:txBody>
              <a:bodyPr anchor="ctr"/>
              <a:lstStyle/>
              <a:p>
                <a:pPr algn="ctr"/>
              </a:p>
            </p:txBody>
          </p:sp>
          <p:sp>
            <p:nvSpPr>
              <p:cNvPr id="56" name="Rectangle 190"/>
              <p:cNvSpPr/>
              <p:nvPr/>
            </p:nvSpPr>
            <p:spPr bwMode="auto">
              <a:xfrm>
                <a:off x="3738563" y="2559050"/>
                <a:ext cx="31750" cy="190500"/>
              </a:xfrm>
              <a:prstGeom prst="rect">
                <a:avLst/>
              </a:prstGeom>
              <a:solidFill>
                <a:srgbClr val="FFFFFF"/>
              </a:solidFill>
              <a:ln w="9525">
                <a:noFill/>
                <a:miter lim="800000"/>
              </a:ln>
            </p:spPr>
            <p:txBody>
              <a:bodyPr anchor="ctr"/>
              <a:lstStyle/>
              <a:p>
                <a:pPr algn="ctr"/>
              </a:p>
            </p:txBody>
          </p:sp>
          <p:sp>
            <p:nvSpPr>
              <p:cNvPr id="57" name="Rectangle 191"/>
              <p:cNvSpPr/>
              <p:nvPr/>
            </p:nvSpPr>
            <p:spPr bwMode="auto">
              <a:xfrm>
                <a:off x="3783013" y="2660650"/>
                <a:ext cx="30163" cy="88900"/>
              </a:xfrm>
              <a:prstGeom prst="rect">
                <a:avLst/>
              </a:prstGeom>
              <a:solidFill>
                <a:srgbClr val="FFFFFF"/>
              </a:solidFill>
              <a:ln w="9525">
                <a:noFill/>
                <a:miter lim="800000"/>
              </a:ln>
            </p:spPr>
            <p:txBody>
              <a:bodyPr anchor="ctr"/>
              <a:lstStyle/>
              <a:p>
                <a:pPr algn="ctr"/>
              </a:p>
            </p:txBody>
          </p:sp>
          <p:sp>
            <p:nvSpPr>
              <p:cNvPr id="58" name="Rectangle 192"/>
              <p:cNvSpPr/>
              <p:nvPr/>
            </p:nvSpPr>
            <p:spPr bwMode="auto">
              <a:xfrm>
                <a:off x="3827463" y="2616200"/>
                <a:ext cx="28575" cy="133350"/>
              </a:xfrm>
              <a:prstGeom prst="rect">
                <a:avLst/>
              </a:prstGeom>
              <a:solidFill>
                <a:srgbClr val="FFFFFF"/>
              </a:solidFill>
              <a:ln w="9525">
                <a:noFill/>
                <a:miter lim="800000"/>
              </a:ln>
            </p:spPr>
            <p:txBody>
              <a:bodyPr anchor="ctr"/>
              <a:lstStyle/>
              <a:p>
                <a:pPr algn="ctr"/>
              </a:p>
            </p:txBody>
          </p:sp>
        </p:grpSp>
      </p:grpSp>
      <p:grpSp>
        <p:nvGrpSpPr>
          <p:cNvPr id="74" name="组合 73"/>
          <p:cNvGrpSpPr/>
          <p:nvPr/>
        </p:nvGrpSpPr>
        <p:grpSpPr>
          <a:xfrm>
            <a:off x="3207948" y="2489498"/>
            <a:ext cx="1614566" cy="890386"/>
            <a:chOff x="3207948" y="2489498"/>
            <a:chExt cx="1614566" cy="890386"/>
          </a:xfrm>
        </p:grpSpPr>
        <p:sp>
          <p:nvSpPr>
            <p:cNvPr id="7" name="Freeform: Shape 102"/>
            <p:cNvSpPr/>
            <p:nvPr/>
          </p:nvSpPr>
          <p:spPr bwMode="auto">
            <a:xfrm>
              <a:off x="3207948" y="2489498"/>
              <a:ext cx="1614566" cy="890386"/>
            </a:xfrm>
            <a:custGeom>
              <a:avLst/>
              <a:gdLst/>
              <a:ahLst/>
              <a:cxnLst>
                <a:cxn ang="0">
                  <a:pos x="331" y="0"/>
                </a:cxn>
                <a:cxn ang="0">
                  <a:pos x="991" y="111"/>
                </a:cxn>
                <a:cxn ang="0">
                  <a:pos x="1101" y="221"/>
                </a:cxn>
                <a:cxn ang="0">
                  <a:pos x="0" y="331"/>
                </a:cxn>
                <a:cxn ang="0">
                  <a:pos x="331" y="0"/>
                </a:cxn>
              </a:cxnLst>
              <a:rect l="0" t="0" r="r" b="b"/>
              <a:pathLst>
                <a:path w="1101" h="608">
                  <a:moveTo>
                    <a:pt x="331" y="0"/>
                  </a:moveTo>
                  <a:cubicBezTo>
                    <a:pt x="466" y="209"/>
                    <a:pt x="762" y="266"/>
                    <a:pt x="991" y="111"/>
                  </a:cubicBezTo>
                  <a:cubicBezTo>
                    <a:pt x="1028" y="147"/>
                    <a:pt x="1065" y="184"/>
                    <a:pt x="1101" y="221"/>
                  </a:cubicBezTo>
                  <a:cubicBezTo>
                    <a:pt x="844" y="551"/>
                    <a:pt x="351" y="608"/>
                    <a:pt x="0" y="331"/>
                  </a:cubicBezTo>
                  <a:cubicBezTo>
                    <a:pt x="110" y="221"/>
                    <a:pt x="221" y="111"/>
                    <a:pt x="331"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sp>
          <p:nvSpPr>
            <p:cNvPr id="14" name="Freeform: Shape 109"/>
            <p:cNvSpPr/>
            <p:nvPr/>
          </p:nvSpPr>
          <p:spPr bwMode="auto">
            <a:xfrm>
              <a:off x="3863865" y="2925787"/>
              <a:ext cx="106847" cy="197369"/>
            </a:xfrm>
            <a:custGeom>
              <a:avLst/>
              <a:gdLst/>
              <a:ahLst/>
              <a:cxnLst>
                <a:cxn ang="0">
                  <a:pos x="36" y="38"/>
                </a:cxn>
                <a:cxn ang="0">
                  <a:pos x="55" y="19"/>
                </a:cxn>
                <a:cxn ang="0">
                  <a:pos x="36" y="0"/>
                </a:cxn>
                <a:cxn ang="0">
                  <a:pos x="17" y="19"/>
                </a:cxn>
                <a:cxn ang="0">
                  <a:pos x="36" y="38"/>
                </a:cxn>
                <a:cxn ang="0">
                  <a:pos x="67" y="41"/>
                </a:cxn>
                <a:cxn ang="0">
                  <a:pos x="62" y="46"/>
                </a:cxn>
                <a:cxn ang="0">
                  <a:pos x="62" y="82"/>
                </a:cxn>
                <a:cxn ang="0">
                  <a:pos x="67" y="87"/>
                </a:cxn>
                <a:cxn ang="0">
                  <a:pos x="73" y="82"/>
                </a:cxn>
                <a:cxn ang="0">
                  <a:pos x="73" y="46"/>
                </a:cxn>
                <a:cxn ang="0">
                  <a:pos x="67" y="41"/>
                </a:cxn>
                <a:cxn ang="0">
                  <a:pos x="5" y="41"/>
                </a:cxn>
                <a:cxn ang="0">
                  <a:pos x="0" y="46"/>
                </a:cxn>
                <a:cxn ang="0">
                  <a:pos x="0" y="82"/>
                </a:cxn>
                <a:cxn ang="0">
                  <a:pos x="5" y="87"/>
                </a:cxn>
                <a:cxn ang="0">
                  <a:pos x="10" y="82"/>
                </a:cxn>
                <a:cxn ang="0">
                  <a:pos x="10" y="46"/>
                </a:cxn>
                <a:cxn ang="0">
                  <a:pos x="5" y="41"/>
                </a:cxn>
                <a:cxn ang="0">
                  <a:pos x="47" y="41"/>
                </a:cxn>
                <a:cxn ang="0">
                  <a:pos x="25" y="41"/>
                </a:cxn>
                <a:cxn ang="0">
                  <a:pos x="14" y="51"/>
                </a:cxn>
                <a:cxn ang="0">
                  <a:pos x="14" y="130"/>
                </a:cxn>
                <a:cxn ang="0">
                  <a:pos x="19" y="135"/>
                </a:cxn>
                <a:cxn ang="0">
                  <a:pos x="24" y="130"/>
                </a:cxn>
                <a:cxn ang="0">
                  <a:pos x="24" y="101"/>
                </a:cxn>
                <a:cxn ang="0">
                  <a:pos x="49" y="102"/>
                </a:cxn>
                <a:cxn ang="0">
                  <a:pos x="48" y="130"/>
                </a:cxn>
                <a:cxn ang="0">
                  <a:pos x="54" y="135"/>
                </a:cxn>
                <a:cxn ang="0">
                  <a:pos x="59" y="130"/>
                </a:cxn>
                <a:cxn ang="0">
                  <a:pos x="59" y="51"/>
                </a:cxn>
                <a:cxn ang="0">
                  <a:pos x="47" y="41"/>
                </a:cxn>
              </a:cxnLst>
              <a:rect l="0" t="0" r="r" b="b"/>
              <a:pathLst>
                <a:path w="73" h="135">
                  <a:moveTo>
                    <a:pt x="36" y="38"/>
                  </a:moveTo>
                  <a:cubicBezTo>
                    <a:pt x="47" y="38"/>
                    <a:pt x="55" y="30"/>
                    <a:pt x="55" y="19"/>
                  </a:cubicBezTo>
                  <a:cubicBezTo>
                    <a:pt x="55" y="9"/>
                    <a:pt x="47" y="0"/>
                    <a:pt x="36" y="0"/>
                  </a:cubicBezTo>
                  <a:cubicBezTo>
                    <a:pt x="26" y="0"/>
                    <a:pt x="17" y="9"/>
                    <a:pt x="17" y="19"/>
                  </a:cubicBezTo>
                  <a:cubicBezTo>
                    <a:pt x="17" y="30"/>
                    <a:pt x="26" y="38"/>
                    <a:pt x="36" y="38"/>
                  </a:cubicBezTo>
                  <a:close/>
                  <a:moveTo>
                    <a:pt x="67" y="41"/>
                  </a:moveTo>
                  <a:cubicBezTo>
                    <a:pt x="65" y="41"/>
                    <a:pt x="62" y="43"/>
                    <a:pt x="62" y="46"/>
                  </a:cubicBezTo>
                  <a:cubicBezTo>
                    <a:pt x="62" y="82"/>
                    <a:pt x="62" y="82"/>
                    <a:pt x="62" y="82"/>
                  </a:cubicBezTo>
                  <a:cubicBezTo>
                    <a:pt x="62" y="85"/>
                    <a:pt x="65" y="87"/>
                    <a:pt x="67" y="87"/>
                  </a:cubicBezTo>
                  <a:cubicBezTo>
                    <a:pt x="70" y="87"/>
                    <a:pt x="73" y="85"/>
                    <a:pt x="73" y="82"/>
                  </a:cubicBezTo>
                  <a:cubicBezTo>
                    <a:pt x="73" y="46"/>
                    <a:pt x="73" y="46"/>
                    <a:pt x="73" y="46"/>
                  </a:cubicBezTo>
                  <a:cubicBezTo>
                    <a:pt x="73" y="43"/>
                    <a:pt x="70" y="41"/>
                    <a:pt x="67" y="41"/>
                  </a:cubicBezTo>
                  <a:close/>
                  <a:moveTo>
                    <a:pt x="5" y="41"/>
                  </a:moveTo>
                  <a:cubicBezTo>
                    <a:pt x="2" y="41"/>
                    <a:pt x="0" y="43"/>
                    <a:pt x="0" y="46"/>
                  </a:cubicBezTo>
                  <a:cubicBezTo>
                    <a:pt x="0" y="82"/>
                    <a:pt x="0" y="82"/>
                    <a:pt x="0" y="82"/>
                  </a:cubicBezTo>
                  <a:cubicBezTo>
                    <a:pt x="0" y="85"/>
                    <a:pt x="2" y="87"/>
                    <a:pt x="5" y="87"/>
                  </a:cubicBezTo>
                  <a:cubicBezTo>
                    <a:pt x="8" y="87"/>
                    <a:pt x="10" y="85"/>
                    <a:pt x="10" y="82"/>
                  </a:cubicBezTo>
                  <a:cubicBezTo>
                    <a:pt x="10" y="46"/>
                    <a:pt x="10" y="46"/>
                    <a:pt x="10" y="46"/>
                  </a:cubicBezTo>
                  <a:cubicBezTo>
                    <a:pt x="10" y="43"/>
                    <a:pt x="8" y="41"/>
                    <a:pt x="5" y="41"/>
                  </a:cubicBezTo>
                  <a:close/>
                  <a:moveTo>
                    <a:pt x="47" y="41"/>
                  </a:moveTo>
                  <a:cubicBezTo>
                    <a:pt x="25" y="41"/>
                    <a:pt x="25" y="41"/>
                    <a:pt x="25" y="41"/>
                  </a:cubicBezTo>
                  <a:cubicBezTo>
                    <a:pt x="19" y="41"/>
                    <a:pt x="14" y="46"/>
                    <a:pt x="14" y="51"/>
                  </a:cubicBezTo>
                  <a:cubicBezTo>
                    <a:pt x="14" y="130"/>
                    <a:pt x="14" y="130"/>
                    <a:pt x="14" y="130"/>
                  </a:cubicBezTo>
                  <a:cubicBezTo>
                    <a:pt x="14" y="133"/>
                    <a:pt x="16" y="135"/>
                    <a:pt x="19" y="135"/>
                  </a:cubicBezTo>
                  <a:cubicBezTo>
                    <a:pt x="22" y="135"/>
                    <a:pt x="24" y="133"/>
                    <a:pt x="24" y="130"/>
                  </a:cubicBezTo>
                  <a:cubicBezTo>
                    <a:pt x="24" y="130"/>
                    <a:pt x="24" y="110"/>
                    <a:pt x="24" y="101"/>
                  </a:cubicBezTo>
                  <a:cubicBezTo>
                    <a:pt x="24" y="93"/>
                    <a:pt x="49" y="94"/>
                    <a:pt x="49" y="102"/>
                  </a:cubicBezTo>
                  <a:cubicBezTo>
                    <a:pt x="49" y="109"/>
                    <a:pt x="48" y="130"/>
                    <a:pt x="48" y="130"/>
                  </a:cubicBezTo>
                  <a:cubicBezTo>
                    <a:pt x="48" y="133"/>
                    <a:pt x="51" y="135"/>
                    <a:pt x="54" y="135"/>
                  </a:cubicBezTo>
                  <a:cubicBezTo>
                    <a:pt x="56" y="135"/>
                    <a:pt x="59" y="133"/>
                    <a:pt x="59" y="130"/>
                  </a:cubicBezTo>
                  <a:cubicBezTo>
                    <a:pt x="59" y="51"/>
                    <a:pt x="59" y="51"/>
                    <a:pt x="59" y="51"/>
                  </a:cubicBezTo>
                  <a:cubicBezTo>
                    <a:pt x="59" y="46"/>
                    <a:pt x="54" y="41"/>
                    <a:pt x="47" y="41"/>
                  </a:cubicBezTo>
                  <a:close/>
                </a:path>
              </a:pathLst>
            </a:custGeom>
            <a:solidFill>
              <a:srgbClr val="FFFFFF"/>
            </a:solidFill>
            <a:ln w="9525">
              <a:noFill/>
              <a:round/>
            </a:ln>
          </p:spPr>
          <p:txBody>
            <a:bodyPr anchor="ctr"/>
            <a:lstStyle/>
            <a:p>
              <a:pPr algn="ctr"/>
            </a:p>
          </p:txBody>
        </p:sp>
      </p:grpSp>
      <p:grpSp>
        <p:nvGrpSpPr>
          <p:cNvPr id="73" name="组合 72"/>
          <p:cNvGrpSpPr/>
          <p:nvPr/>
        </p:nvGrpSpPr>
        <p:grpSpPr>
          <a:xfrm>
            <a:off x="3847542" y="2580021"/>
            <a:ext cx="1104078" cy="1255444"/>
            <a:chOff x="3847542" y="2580021"/>
            <a:chExt cx="1104078" cy="1255444"/>
          </a:xfrm>
        </p:grpSpPr>
        <p:sp>
          <p:nvSpPr>
            <p:cNvPr id="6" name="Freeform: Shape 101"/>
            <p:cNvSpPr/>
            <p:nvPr/>
          </p:nvSpPr>
          <p:spPr bwMode="auto">
            <a:xfrm>
              <a:off x="3847542" y="2580021"/>
              <a:ext cx="1104078" cy="1255444"/>
            </a:xfrm>
            <a:custGeom>
              <a:avLst/>
              <a:gdLst/>
              <a:ahLst/>
              <a:cxnLst>
                <a:cxn ang="0">
                  <a:pos x="0" y="389"/>
                </a:cxn>
                <a:cxn ang="0">
                  <a:pos x="545" y="0"/>
                </a:cxn>
                <a:cxn ang="0">
                  <a:pos x="701" y="0"/>
                </a:cxn>
                <a:cxn ang="0">
                  <a:pos x="0" y="857"/>
                </a:cxn>
                <a:cxn ang="0">
                  <a:pos x="0" y="389"/>
                </a:cxn>
              </a:cxnLst>
              <a:rect l="0" t="0" r="r" b="b"/>
              <a:pathLst>
                <a:path w="753" h="857">
                  <a:moveTo>
                    <a:pt x="0" y="389"/>
                  </a:moveTo>
                  <a:cubicBezTo>
                    <a:pt x="244" y="441"/>
                    <a:pt x="493" y="272"/>
                    <a:pt x="545" y="0"/>
                  </a:cubicBezTo>
                  <a:cubicBezTo>
                    <a:pt x="597" y="0"/>
                    <a:pt x="649" y="0"/>
                    <a:pt x="701" y="0"/>
                  </a:cubicBezTo>
                  <a:cubicBezTo>
                    <a:pt x="753" y="416"/>
                    <a:pt x="444" y="805"/>
                    <a:pt x="0" y="857"/>
                  </a:cubicBezTo>
                  <a:cubicBezTo>
                    <a:pt x="0" y="701"/>
                    <a:pt x="0" y="545"/>
                    <a:pt x="0" y="389"/>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grpSp>
          <p:nvGrpSpPr>
            <p:cNvPr id="16" name="Group 113"/>
            <p:cNvGrpSpPr/>
            <p:nvPr/>
          </p:nvGrpSpPr>
          <p:grpSpPr>
            <a:xfrm>
              <a:off x="4295704" y="3262650"/>
              <a:ext cx="179561" cy="191434"/>
              <a:chOff x="4281488" y="3530600"/>
              <a:chExt cx="192087" cy="204788"/>
            </a:xfrm>
          </p:grpSpPr>
          <p:sp>
            <p:nvSpPr>
              <p:cNvPr id="62" name="Freeform: Shape 114"/>
              <p:cNvSpPr/>
              <p:nvPr/>
            </p:nvSpPr>
            <p:spPr bwMode="auto">
              <a:xfrm>
                <a:off x="4300538" y="3551238"/>
                <a:ext cx="93663" cy="93663"/>
              </a:xfrm>
              <a:custGeom>
                <a:avLst/>
                <a:gdLst/>
                <a:ahLst/>
                <a:cxnLst>
                  <a:cxn ang="0">
                    <a:pos x="48" y="47"/>
                  </a:cxn>
                  <a:cxn ang="0">
                    <a:pos x="55" y="47"/>
                  </a:cxn>
                  <a:cxn ang="0">
                    <a:pos x="57" y="42"/>
                  </a:cxn>
                  <a:cxn ang="0">
                    <a:pos x="54" y="36"/>
                  </a:cxn>
                  <a:cxn ang="0">
                    <a:pos x="60" y="32"/>
                  </a:cxn>
                  <a:cxn ang="0">
                    <a:pos x="60" y="27"/>
                  </a:cxn>
                  <a:cxn ang="0">
                    <a:pos x="54" y="23"/>
                  </a:cxn>
                  <a:cxn ang="0">
                    <a:pos x="57" y="17"/>
                  </a:cxn>
                  <a:cxn ang="0">
                    <a:pos x="54" y="13"/>
                  </a:cxn>
                  <a:cxn ang="0">
                    <a:pos x="47" y="12"/>
                  </a:cxn>
                  <a:cxn ang="0">
                    <a:pos x="47" y="5"/>
                  </a:cxn>
                  <a:cxn ang="0">
                    <a:pos x="42" y="3"/>
                  </a:cxn>
                  <a:cxn ang="0">
                    <a:pos x="36" y="6"/>
                  </a:cxn>
                  <a:cxn ang="0">
                    <a:pos x="32" y="0"/>
                  </a:cxn>
                  <a:cxn ang="0">
                    <a:pos x="27" y="0"/>
                  </a:cxn>
                  <a:cxn ang="0">
                    <a:pos x="23" y="6"/>
                  </a:cxn>
                  <a:cxn ang="0">
                    <a:pos x="17" y="3"/>
                  </a:cxn>
                  <a:cxn ang="0">
                    <a:pos x="12" y="6"/>
                  </a:cxn>
                  <a:cxn ang="0">
                    <a:pos x="12" y="13"/>
                  </a:cxn>
                  <a:cxn ang="0">
                    <a:pos x="5" y="13"/>
                  </a:cxn>
                  <a:cxn ang="0">
                    <a:pos x="3" y="18"/>
                  </a:cxn>
                  <a:cxn ang="0">
                    <a:pos x="6" y="24"/>
                  </a:cxn>
                  <a:cxn ang="0">
                    <a:pos x="0" y="28"/>
                  </a:cxn>
                  <a:cxn ang="0">
                    <a:pos x="0" y="33"/>
                  </a:cxn>
                  <a:cxn ang="0">
                    <a:pos x="6" y="37"/>
                  </a:cxn>
                  <a:cxn ang="0">
                    <a:pos x="3" y="43"/>
                  </a:cxn>
                  <a:cxn ang="0">
                    <a:pos x="6" y="48"/>
                  </a:cxn>
                  <a:cxn ang="0">
                    <a:pos x="13" y="48"/>
                  </a:cxn>
                  <a:cxn ang="0">
                    <a:pos x="13" y="55"/>
                  </a:cxn>
                  <a:cxn ang="0">
                    <a:pos x="18" y="58"/>
                  </a:cxn>
                  <a:cxn ang="0">
                    <a:pos x="24" y="54"/>
                  </a:cxn>
                  <a:cxn ang="0">
                    <a:pos x="28" y="60"/>
                  </a:cxn>
                  <a:cxn ang="0">
                    <a:pos x="33" y="60"/>
                  </a:cxn>
                  <a:cxn ang="0">
                    <a:pos x="37" y="54"/>
                  </a:cxn>
                  <a:cxn ang="0">
                    <a:pos x="43" y="57"/>
                  </a:cxn>
                  <a:cxn ang="0">
                    <a:pos x="47" y="54"/>
                  </a:cxn>
                  <a:cxn ang="0">
                    <a:pos x="48" y="47"/>
                  </a:cxn>
                  <a:cxn ang="0">
                    <a:pos x="15" y="45"/>
                  </a:cxn>
                  <a:cxn ang="0">
                    <a:pos x="15" y="16"/>
                  </a:cxn>
                  <a:cxn ang="0">
                    <a:pos x="44" y="15"/>
                  </a:cxn>
                  <a:cxn ang="0">
                    <a:pos x="45" y="45"/>
                  </a:cxn>
                  <a:cxn ang="0">
                    <a:pos x="15" y="45"/>
                  </a:cxn>
                </a:cxnLst>
                <a:rect l="0" t="0" r="r" b="b"/>
                <a:pathLst>
                  <a:path w="60" h="60">
                    <a:moveTo>
                      <a:pt x="48" y="47"/>
                    </a:moveTo>
                    <a:cubicBezTo>
                      <a:pt x="50" y="45"/>
                      <a:pt x="53" y="45"/>
                      <a:pt x="55" y="47"/>
                    </a:cubicBezTo>
                    <a:cubicBezTo>
                      <a:pt x="56" y="46"/>
                      <a:pt x="57" y="44"/>
                      <a:pt x="57" y="42"/>
                    </a:cubicBezTo>
                    <a:cubicBezTo>
                      <a:pt x="55" y="41"/>
                      <a:pt x="53" y="39"/>
                      <a:pt x="54" y="36"/>
                    </a:cubicBezTo>
                    <a:cubicBezTo>
                      <a:pt x="55" y="34"/>
                      <a:pt x="57" y="32"/>
                      <a:pt x="60" y="32"/>
                    </a:cubicBezTo>
                    <a:cubicBezTo>
                      <a:pt x="60" y="31"/>
                      <a:pt x="60" y="29"/>
                      <a:pt x="60" y="27"/>
                    </a:cubicBezTo>
                    <a:cubicBezTo>
                      <a:pt x="57" y="28"/>
                      <a:pt x="54" y="26"/>
                      <a:pt x="54" y="23"/>
                    </a:cubicBezTo>
                    <a:cubicBezTo>
                      <a:pt x="53" y="21"/>
                      <a:pt x="54" y="18"/>
                      <a:pt x="57" y="17"/>
                    </a:cubicBezTo>
                    <a:cubicBezTo>
                      <a:pt x="56" y="16"/>
                      <a:pt x="55" y="14"/>
                      <a:pt x="54" y="13"/>
                    </a:cubicBezTo>
                    <a:cubicBezTo>
                      <a:pt x="52" y="14"/>
                      <a:pt x="49" y="14"/>
                      <a:pt x="47" y="12"/>
                    </a:cubicBezTo>
                    <a:cubicBezTo>
                      <a:pt x="45" y="10"/>
                      <a:pt x="45" y="7"/>
                      <a:pt x="47" y="5"/>
                    </a:cubicBezTo>
                    <a:cubicBezTo>
                      <a:pt x="45" y="4"/>
                      <a:pt x="44" y="4"/>
                      <a:pt x="42" y="3"/>
                    </a:cubicBezTo>
                    <a:cubicBezTo>
                      <a:pt x="41" y="5"/>
                      <a:pt x="39" y="7"/>
                      <a:pt x="36" y="6"/>
                    </a:cubicBezTo>
                    <a:cubicBezTo>
                      <a:pt x="33" y="5"/>
                      <a:pt x="32" y="3"/>
                      <a:pt x="32" y="0"/>
                    </a:cubicBezTo>
                    <a:cubicBezTo>
                      <a:pt x="30" y="0"/>
                      <a:pt x="29" y="0"/>
                      <a:pt x="27" y="0"/>
                    </a:cubicBezTo>
                    <a:cubicBezTo>
                      <a:pt x="27" y="3"/>
                      <a:pt x="26" y="6"/>
                      <a:pt x="23" y="6"/>
                    </a:cubicBezTo>
                    <a:cubicBezTo>
                      <a:pt x="21" y="7"/>
                      <a:pt x="18" y="6"/>
                      <a:pt x="17" y="3"/>
                    </a:cubicBezTo>
                    <a:cubicBezTo>
                      <a:pt x="15" y="4"/>
                      <a:pt x="14" y="5"/>
                      <a:pt x="12" y="6"/>
                    </a:cubicBezTo>
                    <a:cubicBezTo>
                      <a:pt x="14" y="8"/>
                      <a:pt x="14" y="11"/>
                      <a:pt x="12" y="13"/>
                    </a:cubicBezTo>
                    <a:cubicBezTo>
                      <a:pt x="10" y="15"/>
                      <a:pt x="7" y="15"/>
                      <a:pt x="5" y="13"/>
                    </a:cubicBezTo>
                    <a:cubicBezTo>
                      <a:pt x="4" y="15"/>
                      <a:pt x="3" y="16"/>
                      <a:pt x="3" y="18"/>
                    </a:cubicBezTo>
                    <a:cubicBezTo>
                      <a:pt x="5" y="19"/>
                      <a:pt x="7" y="21"/>
                      <a:pt x="6" y="24"/>
                    </a:cubicBezTo>
                    <a:cubicBezTo>
                      <a:pt x="5" y="27"/>
                      <a:pt x="3" y="28"/>
                      <a:pt x="0" y="28"/>
                    </a:cubicBezTo>
                    <a:cubicBezTo>
                      <a:pt x="0" y="30"/>
                      <a:pt x="0" y="31"/>
                      <a:pt x="0" y="33"/>
                    </a:cubicBezTo>
                    <a:cubicBezTo>
                      <a:pt x="3" y="33"/>
                      <a:pt x="5" y="34"/>
                      <a:pt x="6" y="37"/>
                    </a:cubicBezTo>
                    <a:cubicBezTo>
                      <a:pt x="7" y="40"/>
                      <a:pt x="5" y="42"/>
                      <a:pt x="3" y="43"/>
                    </a:cubicBezTo>
                    <a:cubicBezTo>
                      <a:pt x="4" y="45"/>
                      <a:pt x="5" y="46"/>
                      <a:pt x="6" y="48"/>
                    </a:cubicBezTo>
                    <a:cubicBezTo>
                      <a:pt x="8" y="46"/>
                      <a:pt x="11" y="46"/>
                      <a:pt x="13" y="48"/>
                    </a:cubicBezTo>
                    <a:cubicBezTo>
                      <a:pt x="15" y="50"/>
                      <a:pt x="15" y="53"/>
                      <a:pt x="13" y="55"/>
                    </a:cubicBezTo>
                    <a:cubicBezTo>
                      <a:pt x="15" y="56"/>
                      <a:pt x="16" y="57"/>
                      <a:pt x="18" y="58"/>
                    </a:cubicBezTo>
                    <a:cubicBezTo>
                      <a:pt x="19" y="55"/>
                      <a:pt x="21" y="54"/>
                      <a:pt x="24" y="54"/>
                    </a:cubicBezTo>
                    <a:cubicBezTo>
                      <a:pt x="26" y="55"/>
                      <a:pt x="28" y="57"/>
                      <a:pt x="28" y="60"/>
                    </a:cubicBezTo>
                    <a:cubicBezTo>
                      <a:pt x="29" y="60"/>
                      <a:pt x="31" y="60"/>
                      <a:pt x="33" y="60"/>
                    </a:cubicBezTo>
                    <a:cubicBezTo>
                      <a:pt x="33" y="57"/>
                      <a:pt x="34" y="55"/>
                      <a:pt x="37" y="54"/>
                    </a:cubicBezTo>
                    <a:cubicBezTo>
                      <a:pt x="39" y="53"/>
                      <a:pt x="42" y="55"/>
                      <a:pt x="43" y="57"/>
                    </a:cubicBezTo>
                    <a:cubicBezTo>
                      <a:pt x="44" y="56"/>
                      <a:pt x="46" y="55"/>
                      <a:pt x="47" y="54"/>
                    </a:cubicBezTo>
                    <a:cubicBezTo>
                      <a:pt x="46" y="52"/>
                      <a:pt x="46" y="49"/>
                      <a:pt x="48" y="47"/>
                    </a:cubicBezTo>
                    <a:close/>
                    <a:moveTo>
                      <a:pt x="15" y="45"/>
                    </a:moveTo>
                    <a:cubicBezTo>
                      <a:pt x="7" y="37"/>
                      <a:pt x="7" y="24"/>
                      <a:pt x="15" y="16"/>
                    </a:cubicBezTo>
                    <a:cubicBezTo>
                      <a:pt x="23" y="7"/>
                      <a:pt x="36" y="7"/>
                      <a:pt x="44" y="15"/>
                    </a:cubicBezTo>
                    <a:cubicBezTo>
                      <a:pt x="53" y="23"/>
                      <a:pt x="53" y="36"/>
                      <a:pt x="45" y="45"/>
                    </a:cubicBezTo>
                    <a:cubicBezTo>
                      <a:pt x="37" y="53"/>
                      <a:pt x="24" y="53"/>
                      <a:pt x="15" y="45"/>
                    </a:cubicBezTo>
                    <a:close/>
                  </a:path>
                </a:pathLst>
              </a:custGeom>
              <a:solidFill>
                <a:srgbClr val="FFFFFF"/>
              </a:solidFill>
              <a:ln w="9525">
                <a:noFill/>
                <a:round/>
              </a:ln>
            </p:spPr>
            <p:txBody>
              <a:bodyPr anchor="ctr"/>
              <a:lstStyle/>
              <a:p>
                <a:pPr algn="ctr"/>
              </a:p>
            </p:txBody>
          </p:sp>
          <p:sp>
            <p:nvSpPr>
              <p:cNvPr id="63" name="Freeform: Shape 115"/>
              <p:cNvSpPr/>
              <p:nvPr/>
            </p:nvSpPr>
            <p:spPr bwMode="auto">
              <a:xfrm>
                <a:off x="4357688" y="3622675"/>
                <a:ext cx="93663" cy="95250"/>
              </a:xfrm>
              <a:custGeom>
                <a:avLst/>
                <a:gdLst/>
                <a:ahLst/>
                <a:cxnLst>
                  <a:cxn ang="0">
                    <a:pos x="48" y="47"/>
                  </a:cxn>
                  <a:cxn ang="0">
                    <a:pos x="55" y="46"/>
                  </a:cxn>
                  <a:cxn ang="0">
                    <a:pos x="58" y="42"/>
                  </a:cxn>
                  <a:cxn ang="0">
                    <a:pos x="54" y="36"/>
                  </a:cxn>
                  <a:cxn ang="0">
                    <a:pos x="60" y="32"/>
                  </a:cxn>
                  <a:cxn ang="0">
                    <a:pos x="60" y="26"/>
                  </a:cxn>
                  <a:cxn ang="0">
                    <a:pos x="54" y="23"/>
                  </a:cxn>
                  <a:cxn ang="0">
                    <a:pos x="57" y="17"/>
                  </a:cxn>
                  <a:cxn ang="0">
                    <a:pos x="54" y="12"/>
                  </a:cxn>
                  <a:cxn ang="0">
                    <a:pos x="47" y="12"/>
                  </a:cxn>
                  <a:cxn ang="0">
                    <a:pos x="47" y="5"/>
                  </a:cxn>
                  <a:cxn ang="0">
                    <a:pos x="42" y="2"/>
                  </a:cxn>
                  <a:cxn ang="0">
                    <a:pos x="36" y="5"/>
                  </a:cxn>
                  <a:cxn ang="0">
                    <a:pos x="32" y="0"/>
                  </a:cxn>
                  <a:cxn ang="0">
                    <a:pos x="27" y="0"/>
                  </a:cxn>
                  <a:cxn ang="0">
                    <a:pos x="23" y="6"/>
                  </a:cxn>
                  <a:cxn ang="0">
                    <a:pos x="17" y="3"/>
                  </a:cxn>
                  <a:cxn ang="0">
                    <a:pos x="13" y="5"/>
                  </a:cxn>
                  <a:cxn ang="0">
                    <a:pos x="12" y="12"/>
                  </a:cxn>
                  <a:cxn ang="0">
                    <a:pos x="5" y="13"/>
                  </a:cxn>
                  <a:cxn ang="0">
                    <a:pos x="3" y="17"/>
                  </a:cxn>
                  <a:cxn ang="0">
                    <a:pos x="6" y="23"/>
                  </a:cxn>
                  <a:cxn ang="0">
                    <a:pos x="0" y="27"/>
                  </a:cxn>
                  <a:cxn ang="0">
                    <a:pos x="0" y="33"/>
                  </a:cxn>
                  <a:cxn ang="0">
                    <a:pos x="6" y="36"/>
                  </a:cxn>
                  <a:cxn ang="0">
                    <a:pos x="3" y="43"/>
                  </a:cxn>
                  <a:cxn ang="0">
                    <a:pos x="6" y="47"/>
                  </a:cxn>
                  <a:cxn ang="0">
                    <a:pos x="13" y="47"/>
                  </a:cxn>
                  <a:cxn ang="0">
                    <a:pos x="13" y="54"/>
                  </a:cxn>
                  <a:cxn ang="0">
                    <a:pos x="18" y="57"/>
                  </a:cxn>
                  <a:cxn ang="0">
                    <a:pos x="24" y="54"/>
                  </a:cxn>
                  <a:cxn ang="0">
                    <a:pos x="28" y="59"/>
                  </a:cxn>
                  <a:cxn ang="0">
                    <a:pos x="33" y="59"/>
                  </a:cxn>
                  <a:cxn ang="0">
                    <a:pos x="37" y="53"/>
                  </a:cxn>
                  <a:cxn ang="0">
                    <a:pos x="43" y="57"/>
                  </a:cxn>
                  <a:cxn ang="0">
                    <a:pos x="48" y="54"/>
                  </a:cxn>
                  <a:cxn ang="0">
                    <a:pos x="48" y="47"/>
                  </a:cxn>
                  <a:cxn ang="0">
                    <a:pos x="16" y="45"/>
                  </a:cxn>
                  <a:cxn ang="0">
                    <a:pos x="15" y="15"/>
                  </a:cxn>
                  <a:cxn ang="0">
                    <a:pos x="45" y="14"/>
                  </a:cxn>
                  <a:cxn ang="0">
                    <a:pos x="45" y="44"/>
                  </a:cxn>
                  <a:cxn ang="0">
                    <a:pos x="16" y="45"/>
                  </a:cxn>
                </a:cxnLst>
                <a:rect l="0" t="0" r="r" b="b"/>
                <a:pathLst>
                  <a:path w="60" h="60">
                    <a:moveTo>
                      <a:pt x="48" y="47"/>
                    </a:moveTo>
                    <a:cubicBezTo>
                      <a:pt x="50" y="45"/>
                      <a:pt x="53" y="45"/>
                      <a:pt x="55" y="46"/>
                    </a:cubicBezTo>
                    <a:cubicBezTo>
                      <a:pt x="56" y="45"/>
                      <a:pt x="57" y="43"/>
                      <a:pt x="58" y="42"/>
                    </a:cubicBezTo>
                    <a:cubicBezTo>
                      <a:pt x="55" y="41"/>
                      <a:pt x="54" y="38"/>
                      <a:pt x="54" y="36"/>
                    </a:cubicBezTo>
                    <a:cubicBezTo>
                      <a:pt x="55" y="33"/>
                      <a:pt x="57" y="31"/>
                      <a:pt x="60" y="32"/>
                    </a:cubicBezTo>
                    <a:cubicBezTo>
                      <a:pt x="60" y="30"/>
                      <a:pt x="60" y="28"/>
                      <a:pt x="60" y="26"/>
                    </a:cubicBezTo>
                    <a:cubicBezTo>
                      <a:pt x="57" y="27"/>
                      <a:pt x="55" y="25"/>
                      <a:pt x="54" y="23"/>
                    </a:cubicBezTo>
                    <a:cubicBezTo>
                      <a:pt x="53" y="20"/>
                      <a:pt x="55" y="17"/>
                      <a:pt x="57" y="17"/>
                    </a:cubicBezTo>
                    <a:cubicBezTo>
                      <a:pt x="56" y="15"/>
                      <a:pt x="55" y="13"/>
                      <a:pt x="54" y="12"/>
                    </a:cubicBezTo>
                    <a:cubicBezTo>
                      <a:pt x="52" y="14"/>
                      <a:pt x="49" y="14"/>
                      <a:pt x="47" y="12"/>
                    </a:cubicBezTo>
                    <a:cubicBezTo>
                      <a:pt x="46" y="10"/>
                      <a:pt x="45" y="7"/>
                      <a:pt x="47" y="5"/>
                    </a:cubicBezTo>
                    <a:cubicBezTo>
                      <a:pt x="46" y="4"/>
                      <a:pt x="44" y="3"/>
                      <a:pt x="42" y="2"/>
                    </a:cubicBezTo>
                    <a:cubicBezTo>
                      <a:pt x="42" y="5"/>
                      <a:pt x="39" y="6"/>
                      <a:pt x="36" y="5"/>
                    </a:cubicBezTo>
                    <a:cubicBezTo>
                      <a:pt x="34" y="5"/>
                      <a:pt x="32" y="2"/>
                      <a:pt x="32" y="0"/>
                    </a:cubicBezTo>
                    <a:cubicBezTo>
                      <a:pt x="31" y="0"/>
                      <a:pt x="29" y="0"/>
                      <a:pt x="27" y="0"/>
                    </a:cubicBezTo>
                    <a:cubicBezTo>
                      <a:pt x="28" y="2"/>
                      <a:pt x="26" y="5"/>
                      <a:pt x="23" y="6"/>
                    </a:cubicBezTo>
                    <a:cubicBezTo>
                      <a:pt x="21" y="6"/>
                      <a:pt x="18" y="5"/>
                      <a:pt x="17" y="3"/>
                    </a:cubicBezTo>
                    <a:cubicBezTo>
                      <a:pt x="16" y="3"/>
                      <a:pt x="14" y="4"/>
                      <a:pt x="13" y="5"/>
                    </a:cubicBezTo>
                    <a:cubicBezTo>
                      <a:pt x="14" y="7"/>
                      <a:pt x="14" y="10"/>
                      <a:pt x="12" y="12"/>
                    </a:cubicBezTo>
                    <a:cubicBezTo>
                      <a:pt x="11" y="14"/>
                      <a:pt x="7" y="14"/>
                      <a:pt x="5" y="13"/>
                    </a:cubicBezTo>
                    <a:cubicBezTo>
                      <a:pt x="4" y="14"/>
                      <a:pt x="4" y="16"/>
                      <a:pt x="3" y="17"/>
                    </a:cubicBezTo>
                    <a:cubicBezTo>
                      <a:pt x="5" y="18"/>
                      <a:pt x="7" y="21"/>
                      <a:pt x="6" y="23"/>
                    </a:cubicBezTo>
                    <a:cubicBezTo>
                      <a:pt x="5" y="26"/>
                      <a:pt x="3" y="28"/>
                      <a:pt x="0" y="27"/>
                    </a:cubicBezTo>
                    <a:cubicBezTo>
                      <a:pt x="0" y="29"/>
                      <a:pt x="0" y="31"/>
                      <a:pt x="0" y="33"/>
                    </a:cubicBezTo>
                    <a:cubicBezTo>
                      <a:pt x="3" y="32"/>
                      <a:pt x="6" y="34"/>
                      <a:pt x="6" y="36"/>
                    </a:cubicBezTo>
                    <a:cubicBezTo>
                      <a:pt x="7" y="39"/>
                      <a:pt x="6" y="42"/>
                      <a:pt x="3" y="43"/>
                    </a:cubicBezTo>
                    <a:cubicBezTo>
                      <a:pt x="4" y="44"/>
                      <a:pt x="5" y="46"/>
                      <a:pt x="6" y="47"/>
                    </a:cubicBezTo>
                    <a:cubicBezTo>
                      <a:pt x="8" y="45"/>
                      <a:pt x="11" y="45"/>
                      <a:pt x="13" y="47"/>
                    </a:cubicBezTo>
                    <a:cubicBezTo>
                      <a:pt x="15" y="49"/>
                      <a:pt x="15" y="52"/>
                      <a:pt x="13" y="54"/>
                    </a:cubicBezTo>
                    <a:cubicBezTo>
                      <a:pt x="15" y="55"/>
                      <a:pt x="16" y="56"/>
                      <a:pt x="18" y="57"/>
                    </a:cubicBezTo>
                    <a:cubicBezTo>
                      <a:pt x="19" y="54"/>
                      <a:pt x="21" y="53"/>
                      <a:pt x="24" y="54"/>
                    </a:cubicBezTo>
                    <a:cubicBezTo>
                      <a:pt x="27" y="54"/>
                      <a:pt x="28" y="57"/>
                      <a:pt x="28" y="59"/>
                    </a:cubicBezTo>
                    <a:cubicBezTo>
                      <a:pt x="30" y="60"/>
                      <a:pt x="32" y="59"/>
                      <a:pt x="33" y="59"/>
                    </a:cubicBezTo>
                    <a:cubicBezTo>
                      <a:pt x="33" y="57"/>
                      <a:pt x="34" y="54"/>
                      <a:pt x="37" y="53"/>
                    </a:cubicBezTo>
                    <a:cubicBezTo>
                      <a:pt x="40" y="53"/>
                      <a:pt x="42" y="54"/>
                      <a:pt x="43" y="57"/>
                    </a:cubicBezTo>
                    <a:cubicBezTo>
                      <a:pt x="45" y="56"/>
                      <a:pt x="46" y="55"/>
                      <a:pt x="48" y="54"/>
                    </a:cubicBezTo>
                    <a:cubicBezTo>
                      <a:pt x="46" y="52"/>
                      <a:pt x="46" y="49"/>
                      <a:pt x="48" y="47"/>
                    </a:cubicBezTo>
                    <a:close/>
                    <a:moveTo>
                      <a:pt x="16" y="45"/>
                    </a:moveTo>
                    <a:cubicBezTo>
                      <a:pt x="7" y="36"/>
                      <a:pt x="7" y="23"/>
                      <a:pt x="15" y="15"/>
                    </a:cubicBezTo>
                    <a:cubicBezTo>
                      <a:pt x="23" y="7"/>
                      <a:pt x="36" y="6"/>
                      <a:pt x="45" y="14"/>
                    </a:cubicBezTo>
                    <a:cubicBezTo>
                      <a:pt x="53" y="23"/>
                      <a:pt x="53" y="36"/>
                      <a:pt x="45" y="44"/>
                    </a:cubicBezTo>
                    <a:cubicBezTo>
                      <a:pt x="37" y="52"/>
                      <a:pt x="24" y="53"/>
                      <a:pt x="16" y="45"/>
                    </a:cubicBezTo>
                    <a:close/>
                  </a:path>
                </a:pathLst>
              </a:custGeom>
              <a:solidFill>
                <a:srgbClr val="FFFFFF"/>
              </a:solidFill>
              <a:ln w="9525">
                <a:noFill/>
                <a:round/>
              </a:ln>
            </p:spPr>
            <p:txBody>
              <a:bodyPr anchor="ctr"/>
              <a:lstStyle/>
              <a:p>
                <a:pPr algn="ctr"/>
              </a:p>
            </p:txBody>
          </p:sp>
          <p:sp>
            <p:nvSpPr>
              <p:cNvPr id="64" name="Freeform: Shape 116"/>
              <p:cNvSpPr/>
              <p:nvPr/>
            </p:nvSpPr>
            <p:spPr bwMode="auto">
              <a:xfrm>
                <a:off x="4340225" y="3643313"/>
                <a:ext cx="133350" cy="92075"/>
              </a:xfrm>
              <a:custGeom>
                <a:avLst/>
                <a:gdLst/>
                <a:ahLst/>
                <a:cxnLst>
                  <a:cxn ang="0">
                    <a:pos x="41" y="58"/>
                  </a:cxn>
                  <a:cxn ang="0">
                    <a:pos x="82" y="22"/>
                  </a:cxn>
                  <a:cxn ang="0">
                    <a:pos x="85" y="22"/>
                  </a:cxn>
                  <a:cxn ang="0">
                    <a:pos x="82" y="0"/>
                  </a:cxn>
                  <a:cxn ang="0">
                    <a:pos x="76" y="22"/>
                  </a:cxn>
                  <a:cxn ang="0">
                    <a:pos x="78" y="22"/>
                  </a:cxn>
                  <a:cxn ang="0">
                    <a:pos x="68" y="43"/>
                  </a:cxn>
                  <a:cxn ang="0">
                    <a:pos x="41" y="54"/>
                  </a:cxn>
                  <a:cxn ang="0">
                    <a:pos x="15" y="43"/>
                  </a:cxn>
                  <a:cxn ang="0">
                    <a:pos x="4" y="16"/>
                  </a:cxn>
                  <a:cxn ang="0">
                    <a:pos x="0" y="16"/>
                  </a:cxn>
                  <a:cxn ang="0">
                    <a:pos x="41" y="58"/>
                  </a:cxn>
                </a:cxnLst>
                <a:rect l="0" t="0" r="r" b="b"/>
                <a:pathLst>
                  <a:path w="85" h="58">
                    <a:moveTo>
                      <a:pt x="41" y="58"/>
                    </a:moveTo>
                    <a:cubicBezTo>
                      <a:pt x="62" y="58"/>
                      <a:pt x="79" y="42"/>
                      <a:pt x="82" y="22"/>
                    </a:cubicBezTo>
                    <a:cubicBezTo>
                      <a:pt x="85" y="22"/>
                      <a:pt x="85" y="22"/>
                      <a:pt x="85" y="22"/>
                    </a:cubicBezTo>
                    <a:cubicBezTo>
                      <a:pt x="82" y="0"/>
                      <a:pt x="82" y="0"/>
                      <a:pt x="82" y="0"/>
                    </a:cubicBezTo>
                    <a:cubicBezTo>
                      <a:pt x="76" y="22"/>
                      <a:pt x="76" y="22"/>
                      <a:pt x="76" y="22"/>
                    </a:cubicBezTo>
                    <a:cubicBezTo>
                      <a:pt x="78" y="22"/>
                      <a:pt x="78" y="22"/>
                      <a:pt x="78" y="22"/>
                    </a:cubicBezTo>
                    <a:cubicBezTo>
                      <a:pt x="77" y="30"/>
                      <a:pt x="73" y="37"/>
                      <a:pt x="68" y="43"/>
                    </a:cubicBezTo>
                    <a:cubicBezTo>
                      <a:pt x="61" y="49"/>
                      <a:pt x="52" y="54"/>
                      <a:pt x="41" y="54"/>
                    </a:cubicBezTo>
                    <a:cubicBezTo>
                      <a:pt x="31" y="54"/>
                      <a:pt x="22" y="49"/>
                      <a:pt x="15" y="43"/>
                    </a:cubicBezTo>
                    <a:cubicBezTo>
                      <a:pt x="8" y="36"/>
                      <a:pt x="4" y="27"/>
                      <a:pt x="4" y="16"/>
                    </a:cubicBezTo>
                    <a:cubicBezTo>
                      <a:pt x="0" y="16"/>
                      <a:pt x="0" y="16"/>
                      <a:pt x="0" y="16"/>
                    </a:cubicBezTo>
                    <a:cubicBezTo>
                      <a:pt x="0" y="39"/>
                      <a:pt x="19" y="58"/>
                      <a:pt x="41" y="58"/>
                    </a:cubicBezTo>
                    <a:close/>
                  </a:path>
                </a:pathLst>
              </a:custGeom>
              <a:solidFill>
                <a:srgbClr val="FFFFFF"/>
              </a:solidFill>
              <a:ln w="9525">
                <a:noFill/>
                <a:round/>
              </a:ln>
            </p:spPr>
            <p:txBody>
              <a:bodyPr anchor="ctr"/>
              <a:lstStyle/>
              <a:p>
                <a:pPr algn="ctr"/>
              </a:p>
            </p:txBody>
          </p:sp>
          <p:sp>
            <p:nvSpPr>
              <p:cNvPr id="65" name="Freeform: Shape 117"/>
              <p:cNvSpPr/>
              <p:nvPr/>
            </p:nvSpPr>
            <p:spPr bwMode="auto">
              <a:xfrm>
                <a:off x="4281488" y="3530600"/>
                <a:ext cx="88900" cy="133350"/>
              </a:xfrm>
              <a:custGeom>
                <a:avLst/>
                <a:gdLst/>
                <a:ahLst/>
                <a:cxnLst>
                  <a:cxn ang="0">
                    <a:pos x="0" y="44"/>
                  </a:cxn>
                  <a:cxn ang="0">
                    <a:pos x="35" y="3"/>
                  </a:cxn>
                  <a:cxn ang="0">
                    <a:pos x="35" y="0"/>
                  </a:cxn>
                  <a:cxn ang="0">
                    <a:pos x="57" y="3"/>
                  </a:cxn>
                  <a:cxn ang="0">
                    <a:pos x="36" y="8"/>
                  </a:cxn>
                  <a:cxn ang="0">
                    <a:pos x="35" y="7"/>
                  </a:cxn>
                  <a:cxn ang="0">
                    <a:pos x="15" y="17"/>
                  </a:cxn>
                  <a:cxn ang="0">
                    <a:pos x="4" y="44"/>
                  </a:cxn>
                  <a:cxn ang="0">
                    <a:pos x="15" y="70"/>
                  </a:cxn>
                  <a:cxn ang="0">
                    <a:pos x="42" y="81"/>
                  </a:cxn>
                  <a:cxn ang="0">
                    <a:pos x="42" y="85"/>
                  </a:cxn>
                  <a:cxn ang="0">
                    <a:pos x="0" y="44"/>
                  </a:cxn>
                </a:cxnLst>
                <a:rect l="0" t="0" r="r" b="b"/>
                <a:pathLst>
                  <a:path w="57" h="85">
                    <a:moveTo>
                      <a:pt x="0" y="44"/>
                    </a:moveTo>
                    <a:cubicBezTo>
                      <a:pt x="0" y="23"/>
                      <a:pt x="15" y="5"/>
                      <a:pt x="35" y="3"/>
                    </a:cubicBezTo>
                    <a:cubicBezTo>
                      <a:pt x="35" y="0"/>
                      <a:pt x="35" y="0"/>
                      <a:pt x="35" y="0"/>
                    </a:cubicBezTo>
                    <a:cubicBezTo>
                      <a:pt x="57" y="3"/>
                      <a:pt x="57" y="3"/>
                      <a:pt x="57" y="3"/>
                    </a:cubicBezTo>
                    <a:cubicBezTo>
                      <a:pt x="36" y="8"/>
                      <a:pt x="36" y="8"/>
                      <a:pt x="36" y="8"/>
                    </a:cubicBezTo>
                    <a:cubicBezTo>
                      <a:pt x="35" y="7"/>
                      <a:pt x="35" y="7"/>
                      <a:pt x="35" y="7"/>
                    </a:cubicBezTo>
                    <a:cubicBezTo>
                      <a:pt x="27" y="8"/>
                      <a:pt x="20" y="12"/>
                      <a:pt x="15" y="17"/>
                    </a:cubicBezTo>
                    <a:cubicBezTo>
                      <a:pt x="8" y="24"/>
                      <a:pt x="4" y="33"/>
                      <a:pt x="4" y="44"/>
                    </a:cubicBezTo>
                    <a:cubicBezTo>
                      <a:pt x="4" y="54"/>
                      <a:pt x="8" y="63"/>
                      <a:pt x="15" y="70"/>
                    </a:cubicBezTo>
                    <a:cubicBezTo>
                      <a:pt x="22" y="77"/>
                      <a:pt x="31" y="81"/>
                      <a:pt x="42" y="81"/>
                    </a:cubicBezTo>
                    <a:cubicBezTo>
                      <a:pt x="42" y="85"/>
                      <a:pt x="42" y="85"/>
                      <a:pt x="42" y="85"/>
                    </a:cubicBezTo>
                    <a:cubicBezTo>
                      <a:pt x="19" y="85"/>
                      <a:pt x="0" y="67"/>
                      <a:pt x="0" y="44"/>
                    </a:cubicBezTo>
                    <a:close/>
                  </a:path>
                </a:pathLst>
              </a:custGeom>
              <a:solidFill>
                <a:srgbClr val="FFFFFF"/>
              </a:solidFill>
              <a:ln w="9525">
                <a:noFill/>
                <a:round/>
              </a:ln>
            </p:spPr>
            <p:txBody>
              <a:bodyPr anchor="ctr"/>
              <a:lstStyle/>
              <a:p>
                <a:pPr algn="ctr"/>
              </a:p>
            </p:txBody>
          </p:sp>
        </p:grpSp>
      </p:grpSp>
      <p:grpSp>
        <p:nvGrpSpPr>
          <p:cNvPr id="72" name="组合 71"/>
          <p:cNvGrpSpPr/>
          <p:nvPr/>
        </p:nvGrpSpPr>
        <p:grpSpPr>
          <a:xfrm>
            <a:off x="4423324" y="2379684"/>
            <a:ext cx="891870" cy="1613082"/>
            <a:chOff x="4423324" y="2379684"/>
            <a:chExt cx="891870" cy="1613082"/>
          </a:xfrm>
        </p:grpSpPr>
        <p:sp>
          <p:nvSpPr>
            <p:cNvPr id="5" name="Freeform: Shape 100"/>
            <p:cNvSpPr/>
            <p:nvPr/>
          </p:nvSpPr>
          <p:spPr bwMode="auto">
            <a:xfrm>
              <a:off x="4423324" y="2379684"/>
              <a:ext cx="891870" cy="1613082"/>
            </a:xfrm>
            <a:custGeom>
              <a:avLst/>
              <a:gdLst/>
              <a:ahLst/>
              <a:cxnLst>
                <a:cxn ang="0">
                  <a:pos x="0" y="771"/>
                </a:cxn>
                <a:cxn ang="0">
                  <a:pos x="110" y="110"/>
                </a:cxn>
                <a:cxn ang="0">
                  <a:pos x="220" y="0"/>
                </a:cxn>
                <a:cxn ang="0">
                  <a:pos x="331" y="1101"/>
                </a:cxn>
                <a:cxn ang="0">
                  <a:pos x="0" y="771"/>
                </a:cxn>
              </a:cxnLst>
              <a:rect l="0" t="0" r="r" b="b"/>
              <a:pathLst>
                <a:path w="608" h="1101">
                  <a:moveTo>
                    <a:pt x="0" y="771"/>
                  </a:moveTo>
                  <a:cubicBezTo>
                    <a:pt x="209" y="635"/>
                    <a:pt x="266" y="339"/>
                    <a:pt x="110" y="110"/>
                  </a:cubicBezTo>
                  <a:cubicBezTo>
                    <a:pt x="147" y="73"/>
                    <a:pt x="184" y="37"/>
                    <a:pt x="220" y="0"/>
                  </a:cubicBezTo>
                  <a:cubicBezTo>
                    <a:pt x="551" y="257"/>
                    <a:pt x="608" y="750"/>
                    <a:pt x="331" y="1101"/>
                  </a:cubicBezTo>
                  <a:cubicBezTo>
                    <a:pt x="220" y="991"/>
                    <a:pt x="110" y="881"/>
                    <a:pt x="0" y="77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sp>
          <p:nvSpPr>
            <p:cNvPr id="13" name="Freeform: Shape 108"/>
            <p:cNvSpPr/>
            <p:nvPr/>
          </p:nvSpPr>
          <p:spPr bwMode="auto">
            <a:xfrm>
              <a:off x="4877422" y="3121671"/>
              <a:ext cx="169173" cy="192917"/>
            </a:xfrm>
            <a:custGeom>
              <a:avLst/>
              <a:gdLst/>
              <a:ahLst/>
              <a:cxnLst>
                <a:cxn ang="0">
                  <a:pos x="90" y="22"/>
                </a:cxn>
                <a:cxn ang="0">
                  <a:pos x="82" y="1"/>
                </a:cxn>
                <a:cxn ang="0">
                  <a:pos x="90" y="22"/>
                </a:cxn>
                <a:cxn ang="0">
                  <a:pos x="75" y="61"/>
                </a:cxn>
                <a:cxn ang="0">
                  <a:pos x="102" y="61"/>
                </a:cxn>
                <a:cxn ang="0">
                  <a:pos x="102" y="49"/>
                </a:cxn>
                <a:cxn ang="0">
                  <a:pos x="83" y="50"/>
                </a:cxn>
                <a:cxn ang="0">
                  <a:pos x="81" y="32"/>
                </a:cxn>
                <a:cxn ang="0">
                  <a:pos x="64" y="17"/>
                </a:cxn>
                <a:cxn ang="0">
                  <a:pos x="37" y="17"/>
                </a:cxn>
                <a:cxn ang="0">
                  <a:pos x="19" y="38"/>
                </a:cxn>
                <a:cxn ang="0">
                  <a:pos x="28" y="46"/>
                </a:cxn>
                <a:cxn ang="0">
                  <a:pos x="55" y="30"/>
                </a:cxn>
                <a:cxn ang="0">
                  <a:pos x="34" y="61"/>
                </a:cxn>
                <a:cxn ang="0">
                  <a:pos x="36" y="91"/>
                </a:cxn>
                <a:cxn ang="0">
                  <a:pos x="12" y="89"/>
                </a:cxn>
                <a:cxn ang="0">
                  <a:pos x="12" y="101"/>
                </a:cxn>
                <a:cxn ang="0">
                  <a:pos x="50" y="101"/>
                </a:cxn>
                <a:cxn ang="0">
                  <a:pos x="50" y="75"/>
                </a:cxn>
                <a:cxn ang="0">
                  <a:pos x="68" y="93"/>
                </a:cxn>
                <a:cxn ang="0">
                  <a:pos x="68" y="119"/>
                </a:cxn>
                <a:cxn ang="0">
                  <a:pos x="81" y="115"/>
                </a:cxn>
                <a:cxn ang="0">
                  <a:pos x="81" y="83"/>
                </a:cxn>
                <a:cxn ang="0">
                  <a:pos x="61" y="65"/>
                </a:cxn>
                <a:cxn ang="0">
                  <a:pos x="71" y="49"/>
                </a:cxn>
                <a:cxn ang="0">
                  <a:pos x="75" y="61"/>
                </a:cxn>
              </a:cxnLst>
              <a:rect l="0" t="0" r="r" b="b"/>
              <a:pathLst>
                <a:path w="115" h="131">
                  <a:moveTo>
                    <a:pt x="90" y="22"/>
                  </a:moveTo>
                  <a:cubicBezTo>
                    <a:pt x="101" y="14"/>
                    <a:pt x="92" y="0"/>
                    <a:pt x="82" y="1"/>
                  </a:cubicBezTo>
                  <a:cubicBezTo>
                    <a:pt x="60" y="3"/>
                    <a:pt x="74" y="34"/>
                    <a:pt x="90" y="22"/>
                  </a:cubicBezTo>
                  <a:close/>
                  <a:moveTo>
                    <a:pt x="75" y="61"/>
                  </a:moveTo>
                  <a:cubicBezTo>
                    <a:pt x="81" y="66"/>
                    <a:pt x="95" y="63"/>
                    <a:pt x="102" y="61"/>
                  </a:cubicBezTo>
                  <a:cubicBezTo>
                    <a:pt x="115" y="58"/>
                    <a:pt x="113" y="49"/>
                    <a:pt x="102" y="49"/>
                  </a:cubicBezTo>
                  <a:cubicBezTo>
                    <a:pt x="98" y="50"/>
                    <a:pt x="86" y="54"/>
                    <a:pt x="83" y="50"/>
                  </a:cubicBezTo>
                  <a:cubicBezTo>
                    <a:pt x="81" y="47"/>
                    <a:pt x="84" y="37"/>
                    <a:pt x="81" y="32"/>
                  </a:cubicBezTo>
                  <a:cubicBezTo>
                    <a:pt x="78" y="27"/>
                    <a:pt x="72" y="19"/>
                    <a:pt x="64" y="17"/>
                  </a:cubicBezTo>
                  <a:cubicBezTo>
                    <a:pt x="56" y="15"/>
                    <a:pt x="45" y="15"/>
                    <a:pt x="37" y="17"/>
                  </a:cubicBezTo>
                  <a:cubicBezTo>
                    <a:pt x="28" y="20"/>
                    <a:pt x="24" y="31"/>
                    <a:pt x="19" y="38"/>
                  </a:cubicBezTo>
                  <a:cubicBezTo>
                    <a:pt x="14" y="46"/>
                    <a:pt x="20" y="55"/>
                    <a:pt x="28" y="46"/>
                  </a:cubicBezTo>
                  <a:cubicBezTo>
                    <a:pt x="35" y="38"/>
                    <a:pt x="38" y="27"/>
                    <a:pt x="55" y="30"/>
                  </a:cubicBezTo>
                  <a:cubicBezTo>
                    <a:pt x="51" y="41"/>
                    <a:pt x="37" y="48"/>
                    <a:pt x="34" y="61"/>
                  </a:cubicBezTo>
                  <a:cubicBezTo>
                    <a:pt x="32" y="69"/>
                    <a:pt x="39" y="81"/>
                    <a:pt x="36" y="91"/>
                  </a:cubicBezTo>
                  <a:cubicBezTo>
                    <a:pt x="36" y="91"/>
                    <a:pt x="16" y="89"/>
                    <a:pt x="12" y="89"/>
                  </a:cubicBezTo>
                  <a:cubicBezTo>
                    <a:pt x="6" y="89"/>
                    <a:pt x="0" y="98"/>
                    <a:pt x="12" y="101"/>
                  </a:cubicBezTo>
                  <a:cubicBezTo>
                    <a:pt x="18" y="102"/>
                    <a:pt x="44" y="108"/>
                    <a:pt x="50" y="101"/>
                  </a:cubicBezTo>
                  <a:cubicBezTo>
                    <a:pt x="55" y="96"/>
                    <a:pt x="50" y="75"/>
                    <a:pt x="50" y="75"/>
                  </a:cubicBezTo>
                  <a:cubicBezTo>
                    <a:pt x="55" y="81"/>
                    <a:pt x="65" y="84"/>
                    <a:pt x="68" y="93"/>
                  </a:cubicBezTo>
                  <a:cubicBezTo>
                    <a:pt x="70" y="100"/>
                    <a:pt x="68" y="111"/>
                    <a:pt x="68" y="119"/>
                  </a:cubicBezTo>
                  <a:cubicBezTo>
                    <a:pt x="67" y="131"/>
                    <a:pt x="80" y="122"/>
                    <a:pt x="81" y="115"/>
                  </a:cubicBezTo>
                  <a:cubicBezTo>
                    <a:pt x="83" y="106"/>
                    <a:pt x="87" y="94"/>
                    <a:pt x="81" y="83"/>
                  </a:cubicBezTo>
                  <a:cubicBezTo>
                    <a:pt x="78" y="74"/>
                    <a:pt x="68" y="71"/>
                    <a:pt x="61" y="65"/>
                  </a:cubicBezTo>
                  <a:cubicBezTo>
                    <a:pt x="65" y="60"/>
                    <a:pt x="67" y="54"/>
                    <a:pt x="71" y="49"/>
                  </a:cubicBezTo>
                  <a:cubicBezTo>
                    <a:pt x="71" y="53"/>
                    <a:pt x="71" y="59"/>
                    <a:pt x="75" y="61"/>
                  </a:cubicBezTo>
                  <a:close/>
                </a:path>
              </a:pathLst>
            </a:custGeom>
            <a:solidFill>
              <a:srgbClr val="FFFFFF"/>
            </a:solidFill>
            <a:ln w="9525">
              <a:noFill/>
              <a:round/>
            </a:ln>
          </p:spPr>
          <p:txBody>
            <a:bodyPr anchor="ctr"/>
            <a:lstStyle/>
            <a:p>
              <a:pPr algn="ctr"/>
            </a:p>
          </p:txBody>
        </p:sp>
      </p:grpSp>
      <p:grpSp>
        <p:nvGrpSpPr>
          <p:cNvPr id="71" name="组合 70"/>
          <p:cNvGrpSpPr/>
          <p:nvPr/>
        </p:nvGrpSpPr>
        <p:grpSpPr>
          <a:xfrm>
            <a:off x="4513847" y="2252062"/>
            <a:ext cx="1255444" cy="1101110"/>
            <a:chOff x="4513847" y="2252062"/>
            <a:chExt cx="1255444" cy="1101110"/>
          </a:xfrm>
        </p:grpSpPr>
        <p:sp>
          <p:nvSpPr>
            <p:cNvPr id="4" name="Freeform: Shape 99"/>
            <p:cNvSpPr/>
            <p:nvPr/>
          </p:nvSpPr>
          <p:spPr bwMode="auto">
            <a:xfrm>
              <a:off x="4513847" y="2252062"/>
              <a:ext cx="1255444" cy="1101110"/>
            </a:xfrm>
            <a:custGeom>
              <a:avLst/>
              <a:gdLst/>
              <a:ahLst/>
              <a:cxnLst>
                <a:cxn ang="0">
                  <a:pos x="389" y="752"/>
                </a:cxn>
                <a:cxn ang="0">
                  <a:pos x="0" y="207"/>
                </a:cxn>
                <a:cxn ang="0">
                  <a:pos x="0" y="52"/>
                </a:cxn>
                <a:cxn ang="0">
                  <a:pos x="856" y="752"/>
                </a:cxn>
                <a:cxn ang="0">
                  <a:pos x="389" y="752"/>
                </a:cxn>
              </a:cxnLst>
              <a:rect l="0" t="0" r="r" b="b"/>
              <a:pathLst>
                <a:path w="856" h="752">
                  <a:moveTo>
                    <a:pt x="389" y="752"/>
                  </a:moveTo>
                  <a:cubicBezTo>
                    <a:pt x="441" y="509"/>
                    <a:pt x="272" y="259"/>
                    <a:pt x="0" y="207"/>
                  </a:cubicBezTo>
                  <a:cubicBezTo>
                    <a:pt x="0" y="155"/>
                    <a:pt x="0" y="103"/>
                    <a:pt x="0" y="52"/>
                  </a:cubicBezTo>
                  <a:cubicBezTo>
                    <a:pt x="415" y="0"/>
                    <a:pt x="804" y="308"/>
                    <a:pt x="856" y="752"/>
                  </a:cubicBezTo>
                  <a:cubicBezTo>
                    <a:pt x="700" y="752"/>
                    <a:pt x="545" y="752"/>
                    <a:pt x="389" y="752"/>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9525">
              <a:solidFill>
                <a:schemeClr val="bg1"/>
              </a:solidFill>
              <a:round/>
            </a:ln>
            <a:effectLst/>
          </p:spPr>
          <p:txBody>
            <a:bodyPr anchor="ctr"/>
            <a:lstStyle/>
            <a:p>
              <a:pPr algn="ctr"/>
            </a:p>
          </p:txBody>
        </p:sp>
        <p:sp>
          <p:nvSpPr>
            <p:cNvPr id="18" name="Freeform: Shape 187"/>
            <p:cNvSpPr/>
            <p:nvPr/>
          </p:nvSpPr>
          <p:spPr bwMode="auto">
            <a:xfrm>
              <a:off x="5168281" y="2712095"/>
              <a:ext cx="210725" cy="120203"/>
            </a:xfrm>
            <a:custGeom>
              <a:avLst/>
              <a:gdLst/>
              <a:ahLst/>
              <a:cxnLst>
                <a:cxn ang="0">
                  <a:pos x="26" y="3"/>
                </a:cxn>
                <a:cxn ang="0">
                  <a:pos x="7" y="81"/>
                </a:cxn>
                <a:cxn ang="0">
                  <a:pos x="118" y="61"/>
                </a:cxn>
                <a:cxn ang="0">
                  <a:pos x="107" y="56"/>
                </a:cxn>
                <a:cxn ang="0">
                  <a:pos x="111" y="54"/>
                </a:cxn>
                <a:cxn ang="0">
                  <a:pos x="108" y="55"/>
                </a:cxn>
                <a:cxn ang="0">
                  <a:pos x="115" y="54"/>
                </a:cxn>
                <a:cxn ang="0">
                  <a:pos x="118" y="55"/>
                </a:cxn>
                <a:cxn ang="0">
                  <a:pos x="88" y="56"/>
                </a:cxn>
                <a:cxn ang="0">
                  <a:pos x="84" y="54"/>
                </a:cxn>
                <a:cxn ang="0">
                  <a:pos x="81" y="55"/>
                </a:cxn>
                <a:cxn ang="0">
                  <a:pos x="88" y="54"/>
                </a:cxn>
                <a:cxn ang="0">
                  <a:pos x="91" y="55"/>
                </a:cxn>
                <a:cxn ang="0">
                  <a:pos x="98" y="55"/>
                </a:cxn>
                <a:cxn ang="0">
                  <a:pos x="95" y="54"/>
                </a:cxn>
                <a:cxn ang="0">
                  <a:pos x="98" y="55"/>
                </a:cxn>
                <a:cxn ang="0">
                  <a:pos x="101" y="54"/>
                </a:cxn>
                <a:cxn ang="0">
                  <a:pos x="105" y="55"/>
                </a:cxn>
                <a:cxn ang="0">
                  <a:pos x="61" y="56"/>
                </a:cxn>
                <a:cxn ang="0">
                  <a:pos x="55" y="54"/>
                </a:cxn>
                <a:cxn ang="0">
                  <a:pos x="55" y="55"/>
                </a:cxn>
                <a:cxn ang="0">
                  <a:pos x="59" y="54"/>
                </a:cxn>
                <a:cxn ang="0">
                  <a:pos x="65" y="54"/>
                </a:cxn>
                <a:cxn ang="0">
                  <a:pos x="70" y="58"/>
                </a:cxn>
                <a:cxn ang="0">
                  <a:pos x="66" y="54"/>
                </a:cxn>
                <a:cxn ang="0">
                  <a:pos x="71" y="54"/>
                </a:cxn>
                <a:cxn ang="0">
                  <a:pos x="71" y="56"/>
                </a:cxn>
                <a:cxn ang="0">
                  <a:pos x="78" y="54"/>
                </a:cxn>
                <a:cxn ang="0">
                  <a:pos x="73" y="55"/>
                </a:cxn>
                <a:cxn ang="0">
                  <a:pos x="42" y="60"/>
                </a:cxn>
                <a:cxn ang="0">
                  <a:pos x="39" y="55"/>
                </a:cxn>
                <a:cxn ang="0">
                  <a:pos x="44" y="54"/>
                </a:cxn>
                <a:cxn ang="0">
                  <a:pos x="48" y="54"/>
                </a:cxn>
                <a:cxn ang="0">
                  <a:pos x="49" y="55"/>
                </a:cxn>
                <a:cxn ang="0">
                  <a:pos x="33" y="54"/>
                </a:cxn>
                <a:cxn ang="0">
                  <a:pos x="36" y="55"/>
                </a:cxn>
                <a:cxn ang="0">
                  <a:pos x="43" y="55"/>
                </a:cxn>
                <a:cxn ang="0">
                  <a:pos x="34" y="58"/>
                </a:cxn>
                <a:cxn ang="0">
                  <a:pos x="46" y="64"/>
                </a:cxn>
                <a:cxn ang="0">
                  <a:pos x="48" y="61"/>
                </a:cxn>
                <a:cxn ang="0">
                  <a:pos x="62" y="60"/>
                </a:cxn>
                <a:cxn ang="0">
                  <a:pos x="64" y="58"/>
                </a:cxn>
                <a:cxn ang="0">
                  <a:pos x="68" y="61"/>
                </a:cxn>
                <a:cxn ang="0">
                  <a:pos x="78" y="64"/>
                </a:cxn>
                <a:cxn ang="0">
                  <a:pos x="97" y="61"/>
                </a:cxn>
                <a:cxn ang="0">
                  <a:pos x="102" y="61"/>
                </a:cxn>
                <a:cxn ang="0">
                  <a:pos x="102" y="58"/>
                </a:cxn>
                <a:cxn ang="0">
                  <a:pos x="117" y="61"/>
                </a:cxn>
                <a:cxn ang="0">
                  <a:pos x="114" y="5"/>
                </a:cxn>
                <a:cxn ang="0">
                  <a:pos x="26" y="54"/>
                </a:cxn>
                <a:cxn ang="0">
                  <a:pos x="30" y="54"/>
                </a:cxn>
                <a:cxn ang="0">
                  <a:pos x="24" y="55"/>
                </a:cxn>
                <a:cxn ang="0">
                  <a:pos x="19" y="60"/>
                </a:cxn>
                <a:cxn ang="0">
                  <a:pos x="14" y="67"/>
                </a:cxn>
                <a:cxn ang="0">
                  <a:pos x="58" y="72"/>
                </a:cxn>
                <a:cxn ang="0">
                  <a:pos x="55" y="80"/>
                </a:cxn>
                <a:cxn ang="0">
                  <a:pos x="106" y="65"/>
                </a:cxn>
              </a:cxnLst>
              <a:rect l="0" t="0" r="r" b="b"/>
              <a:pathLst>
                <a:path w="144" h="82">
                  <a:moveTo>
                    <a:pt x="143" y="76"/>
                  </a:moveTo>
                  <a:cubicBezTo>
                    <a:pt x="121" y="48"/>
                    <a:pt x="121" y="48"/>
                    <a:pt x="121" y="48"/>
                  </a:cubicBezTo>
                  <a:cubicBezTo>
                    <a:pt x="121" y="48"/>
                    <a:pt x="121" y="47"/>
                    <a:pt x="121" y="47"/>
                  </a:cubicBezTo>
                  <a:cubicBezTo>
                    <a:pt x="121" y="47"/>
                    <a:pt x="122" y="46"/>
                    <a:pt x="122" y="45"/>
                  </a:cubicBezTo>
                  <a:cubicBezTo>
                    <a:pt x="122" y="4"/>
                    <a:pt x="122" y="4"/>
                    <a:pt x="122" y="4"/>
                  </a:cubicBezTo>
                  <a:cubicBezTo>
                    <a:pt x="122" y="2"/>
                    <a:pt x="120" y="0"/>
                    <a:pt x="117" y="0"/>
                  </a:cubicBezTo>
                  <a:cubicBezTo>
                    <a:pt x="31" y="0"/>
                    <a:pt x="31" y="0"/>
                    <a:pt x="31" y="0"/>
                  </a:cubicBezTo>
                  <a:cubicBezTo>
                    <a:pt x="28" y="0"/>
                    <a:pt x="26" y="1"/>
                    <a:pt x="26" y="3"/>
                  </a:cubicBezTo>
                  <a:cubicBezTo>
                    <a:pt x="25" y="45"/>
                    <a:pt x="25" y="45"/>
                    <a:pt x="25" y="45"/>
                  </a:cubicBezTo>
                  <a:cubicBezTo>
                    <a:pt x="25" y="45"/>
                    <a:pt x="26" y="46"/>
                    <a:pt x="27" y="47"/>
                  </a:cubicBezTo>
                  <a:cubicBezTo>
                    <a:pt x="26" y="47"/>
                    <a:pt x="26" y="47"/>
                    <a:pt x="26" y="47"/>
                  </a:cubicBezTo>
                  <a:cubicBezTo>
                    <a:pt x="0" y="75"/>
                    <a:pt x="0" y="75"/>
                    <a:pt x="0" y="75"/>
                  </a:cubicBezTo>
                  <a:cubicBezTo>
                    <a:pt x="0" y="76"/>
                    <a:pt x="0" y="77"/>
                    <a:pt x="0" y="77"/>
                  </a:cubicBezTo>
                  <a:cubicBezTo>
                    <a:pt x="0" y="78"/>
                    <a:pt x="1" y="79"/>
                    <a:pt x="1" y="79"/>
                  </a:cubicBezTo>
                  <a:cubicBezTo>
                    <a:pt x="2" y="80"/>
                    <a:pt x="3" y="80"/>
                    <a:pt x="4" y="81"/>
                  </a:cubicBezTo>
                  <a:cubicBezTo>
                    <a:pt x="5" y="81"/>
                    <a:pt x="6" y="81"/>
                    <a:pt x="7" y="81"/>
                  </a:cubicBezTo>
                  <a:cubicBezTo>
                    <a:pt x="136" y="82"/>
                    <a:pt x="136" y="82"/>
                    <a:pt x="136" y="82"/>
                  </a:cubicBezTo>
                  <a:cubicBezTo>
                    <a:pt x="137" y="82"/>
                    <a:pt x="138" y="82"/>
                    <a:pt x="139" y="81"/>
                  </a:cubicBezTo>
                  <a:cubicBezTo>
                    <a:pt x="140" y="81"/>
                    <a:pt x="141" y="81"/>
                    <a:pt x="142" y="80"/>
                  </a:cubicBezTo>
                  <a:cubicBezTo>
                    <a:pt x="142" y="80"/>
                    <a:pt x="143" y="79"/>
                    <a:pt x="143" y="78"/>
                  </a:cubicBezTo>
                  <a:cubicBezTo>
                    <a:pt x="144" y="78"/>
                    <a:pt x="144" y="77"/>
                    <a:pt x="143" y="76"/>
                  </a:cubicBezTo>
                  <a:close/>
                  <a:moveTo>
                    <a:pt x="129" y="64"/>
                  </a:moveTo>
                  <a:cubicBezTo>
                    <a:pt x="121" y="64"/>
                    <a:pt x="121" y="64"/>
                    <a:pt x="121" y="64"/>
                  </a:cubicBezTo>
                  <a:cubicBezTo>
                    <a:pt x="118" y="61"/>
                    <a:pt x="118" y="61"/>
                    <a:pt x="118" y="61"/>
                  </a:cubicBezTo>
                  <a:cubicBezTo>
                    <a:pt x="113" y="61"/>
                    <a:pt x="113" y="61"/>
                    <a:pt x="113" y="61"/>
                  </a:cubicBezTo>
                  <a:cubicBezTo>
                    <a:pt x="111" y="58"/>
                    <a:pt x="111" y="58"/>
                    <a:pt x="111" y="58"/>
                  </a:cubicBezTo>
                  <a:cubicBezTo>
                    <a:pt x="124" y="58"/>
                    <a:pt x="124" y="58"/>
                    <a:pt x="124" y="58"/>
                  </a:cubicBezTo>
                  <a:lnTo>
                    <a:pt x="129" y="64"/>
                  </a:lnTo>
                  <a:close/>
                  <a:moveTo>
                    <a:pt x="115" y="56"/>
                  </a:moveTo>
                  <a:cubicBezTo>
                    <a:pt x="117" y="58"/>
                    <a:pt x="117" y="58"/>
                    <a:pt x="117" y="58"/>
                  </a:cubicBezTo>
                  <a:cubicBezTo>
                    <a:pt x="109" y="58"/>
                    <a:pt x="109" y="58"/>
                    <a:pt x="109" y="58"/>
                  </a:cubicBezTo>
                  <a:cubicBezTo>
                    <a:pt x="107" y="56"/>
                    <a:pt x="107" y="56"/>
                    <a:pt x="107" y="56"/>
                  </a:cubicBezTo>
                  <a:lnTo>
                    <a:pt x="115" y="56"/>
                  </a:lnTo>
                  <a:close/>
                  <a:moveTo>
                    <a:pt x="107" y="55"/>
                  </a:moveTo>
                  <a:cubicBezTo>
                    <a:pt x="107" y="55"/>
                    <a:pt x="107" y="54"/>
                    <a:pt x="107" y="54"/>
                  </a:cubicBezTo>
                  <a:cubicBezTo>
                    <a:pt x="108" y="54"/>
                    <a:pt x="108" y="54"/>
                    <a:pt x="108" y="54"/>
                  </a:cubicBezTo>
                  <a:cubicBezTo>
                    <a:pt x="108" y="54"/>
                    <a:pt x="108" y="54"/>
                    <a:pt x="109" y="54"/>
                  </a:cubicBezTo>
                  <a:cubicBezTo>
                    <a:pt x="109" y="54"/>
                    <a:pt x="109" y="54"/>
                    <a:pt x="109" y="54"/>
                  </a:cubicBezTo>
                  <a:cubicBezTo>
                    <a:pt x="110" y="54"/>
                    <a:pt x="110" y="54"/>
                    <a:pt x="111" y="54"/>
                  </a:cubicBezTo>
                  <a:cubicBezTo>
                    <a:pt x="111" y="54"/>
                    <a:pt x="111" y="54"/>
                    <a:pt x="111" y="54"/>
                  </a:cubicBezTo>
                  <a:cubicBezTo>
                    <a:pt x="112" y="54"/>
                    <a:pt x="112" y="54"/>
                    <a:pt x="112" y="54"/>
                  </a:cubicBezTo>
                  <a:cubicBezTo>
                    <a:pt x="112" y="54"/>
                    <a:pt x="112" y="55"/>
                    <a:pt x="112" y="55"/>
                  </a:cubicBezTo>
                  <a:cubicBezTo>
                    <a:pt x="113" y="55"/>
                    <a:pt x="113" y="55"/>
                    <a:pt x="112" y="55"/>
                  </a:cubicBezTo>
                  <a:cubicBezTo>
                    <a:pt x="112" y="55"/>
                    <a:pt x="112" y="55"/>
                    <a:pt x="112" y="55"/>
                  </a:cubicBezTo>
                  <a:cubicBezTo>
                    <a:pt x="112" y="55"/>
                    <a:pt x="112" y="55"/>
                    <a:pt x="111" y="55"/>
                  </a:cubicBezTo>
                  <a:cubicBezTo>
                    <a:pt x="111" y="55"/>
                    <a:pt x="111" y="55"/>
                    <a:pt x="110" y="55"/>
                  </a:cubicBezTo>
                  <a:cubicBezTo>
                    <a:pt x="110" y="55"/>
                    <a:pt x="110" y="55"/>
                    <a:pt x="109" y="55"/>
                  </a:cubicBezTo>
                  <a:cubicBezTo>
                    <a:pt x="109" y="55"/>
                    <a:pt x="109" y="55"/>
                    <a:pt x="108" y="55"/>
                  </a:cubicBezTo>
                  <a:cubicBezTo>
                    <a:pt x="108" y="55"/>
                    <a:pt x="108" y="55"/>
                    <a:pt x="108" y="55"/>
                  </a:cubicBezTo>
                  <a:cubicBezTo>
                    <a:pt x="108" y="55"/>
                    <a:pt x="107" y="55"/>
                    <a:pt x="107" y="55"/>
                  </a:cubicBezTo>
                  <a:close/>
                  <a:moveTo>
                    <a:pt x="115" y="55"/>
                  </a:moveTo>
                  <a:cubicBezTo>
                    <a:pt x="115" y="55"/>
                    <a:pt x="115" y="55"/>
                    <a:pt x="115" y="55"/>
                  </a:cubicBezTo>
                  <a:cubicBezTo>
                    <a:pt x="114" y="55"/>
                    <a:pt x="114" y="55"/>
                    <a:pt x="114" y="55"/>
                  </a:cubicBezTo>
                  <a:cubicBezTo>
                    <a:pt x="114" y="55"/>
                    <a:pt x="114" y="54"/>
                    <a:pt x="114" y="54"/>
                  </a:cubicBezTo>
                  <a:cubicBezTo>
                    <a:pt x="114" y="54"/>
                    <a:pt x="114" y="54"/>
                    <a:pt x="115" y="54"/>
                  </a:cubicBezTo>
                  <a:cubicBezTo>
                    <a:pt x="115" y="54"/>
                    <a:pt x="115" y="54"/>
                    <a:pt x="115" y="54"/>
                  </a:cubicBezTo>
                  <a:cubicBezTo>
                    <a:pt x="116" y="54"/>
                    <a:pt x="116" y="54"/>
                    <a:pt x="116" y="54"/>
                  </a:cubicBezTo>
                  <a:cubicBezTo>
                    <a:pt x="117" y="54"/>
                    <a:pt x="117" y="54"/>
                    <a:pt x="117" y="54"/>
                  </a:cubicBezTo>
                  <a:cubicBezTo>
                    <a:pt x="118" y="54"/>
                    <a:pt x="118" y="54"/>
                    <a:pt x="118" y="54"/>
                  </a:cubicBezTo>
                  <a:cubicBezTo>
                    <a:pt x="118" y="54"/>
                    <a:pt x="119" y="54"/>
                    <a:pt x="119" y="54"/>
                  </a:cubicBezTo>
                  <a:cubicBezTo>
                    <a:pt x="119" y="55"/>
                    <a:pt x="119" y="55"/>
                    <a:pt x="119" y="55"/>
                  </a:cubicBezTo>
                  <a:cubicBezTo>
                    <a:pt x="119" y="55"/>
                    <a:pt x="119" y="55"/>
                    <a:pt x="119" y="55"/>
                  </a:cubicBezTo>
                  <a:cubicBezTo>
                    <a:pt x="119" y="55"/>
                    <a:pt x="119" y="55"/>
                    <a:pt x="119" y="55"/>
                  </a:cubicBezTo>
                  <a:cubicBezTo>
                    <a:pt x="119" y="55"/>
                    <a:pt x="119" y="55"/>
                    <a:pt x="118" y="55"/>
                  </a:cubicBezTo>
                  <a:cubicBezTo>
                    <a:pt x="118" y="55"/>
                    <a:pt x="118" y="55"/>
                    <a:pt x="117" y="55"/>
                  </a:cubicBezTo>
                  <a:cubicBezTo>
                    <a:pt x="117" y="55"/>
                    <a:pt x="117" y="55"/>
                    <a:pt x="116" y="55"/>
                  </a:cubicBezTo>
                  <a:cubicBezTo>
                    <a:pt x="116" y="55"/>
                    <a:pt x="116" y="55"/>
                    <a:pt x="115" y="55"/>
                  </a:cubicBezTo>
                  <a:close/>
                  <a:moveTo>
                    <a:pt x="88" y="56"/>
                  </a:moveTo>
                  <a:cubicBezTo>
                    <a:pt x="89" y="58"/>
                    <a:pt x="89" y="58"/>
                    <a:pt x="89" y="58"/>
                  </a:cubicBezTo>
                  <a:cubicBezTo>
                    <a:pt x="80" y="58"/>
                    <a:pt x="80" y="58"/>
                    <a:pt x="80" y="58"/>
                  </a:cubicBezTo>
                  <a:cubicBezTo>
                    <a:pt x="80" y="56"/>
                    <a:pt x="80" y="56"/>
                    <a:pt x="80" y="56"/>
                  </a:cubicBezTo>
                  <a:lnTo>
                    <a:pt x="88" y="56"/>
                  </a:lnTo>
                  <a:close/>
                  <a:moveTo>
                    <a:pt x="80" y="55"/>
                  </a:moveTo>
                  <a:cubicBezTo>
                    <a:pt x="80" y="55"/>
                    <a:pt x="80" y="55"/>
                    <a:pt x="80" y="54"/>
                  </a:cubicBezTo>
                  <a:cubicBezTo>
                    <a:pt x="80" y="54"/>
                    <a:pt x="80" y="54"/>
                    <a:pt x="80" y="54"/>
                  </a:cubicBezTo>
                  <a:cubicBezTo>
                    <a:pt x="80" y="54"/>
                    <a:pt x="80" y="54"/>
                    <a:pt x="81" y="54"/>
                  </a:cubicBezTo>
                  <a:cubicBezTo>
                    <a:pt x="81" y="54"/>
                    <a:pt x="81" y="54"/>
                    <a:pt x="81" y="54"/>
                  </a:cubicBezTo>
                  <a:cubicBezTo>
                    <a:pt x="82" y="54"/>
                    <a:pt x="82" y="54"/>
                    <a:pt x="82" y="54"/>
                  </a:cubicBezTo>
                  <a:cubicBezTo>
                    <a:pt x="83" y="54"/>
                    <a:pt x="83" y="54"/>
                    <a:pt x="83" y="54"/>
                  </a:cubicBezTo>
                  <a:cubicBezTo>
                    <a:pt x="84" y="54"/>
                    <a:pt x="84" y="54"/>
                    <a:pt x="84" y="54"/>
                  </a:cubicBezTo>
                  <a:cubicBezTo>
                    <a:pt x="84" y="54"/>
                    <a:pt x="85" y="54"/>
                    <a:pt x="85" y="54"/>
                  </a:cubicBezTo>
                  <a:cubicBezTo>
                    <a:pt x="85" y="54"/>
                    <a:pt x="85" y="54"/>
                    <a:pt x="85" y="55"/>
                  </a:cubicBezTo>
                  <a:cubicBezTo>
                    <a:pt x="85" y="55"/>
                    <a:pt x="85" y="55"/>
                    <a:pt x="85" y="55"/>
                  </a:cubicBezTo>
                  <a:cubicBezTo>
                    <a:pt x="85" y="55"/>
                    <a:pt x="85" y="55"/>
                    <a:pt x="84" y="55"/>
                  </a:cubicBezTo>
                  <a:cubicBezTo>
                    <a:pt x="84" y="55"/>
                    <a:pt x="84" y="55"/>
                    <a:pt x="84" y="55"/>
                  </a:cubicBezTo>
                  <a:cubicBezTo>
                    <a:pt x="83" y="55"/>
                    <a:pt x="83" y="55"/>
                    <a:pt x="83" y="55"/>
                  </a:cubicBezTo>
                  <a:cubicBezTo>
                    <a:pt x="82" y="55"/>
                    <a:pt x="82" y="55"/>
                    <a:pt x="82" y="55"/>
                  </a:cubicBezTo>
                  <a:cubicBezTo>
                    <a:pt x="81" y="55"/>
                    <a:pt x="81" y="55"/>
                    <a:pt x="81" y="55"/>
                  </a:cubicBezTo>
                  <a:cubicBezTo>
                    <a:pt x="81" y="55"/>
                    <a:pt x="80" y="55"/>
                    <a:pt x="80" y="55"/>
                  </a:cubicBezTo>
                  <a:close/>
                  <a:moveTo>
                    <a:pt x="89" y="55"/>
                  </a:moveTo>
                  <a:cubicBezTo>
                    <a:pt x="88" y="55"/>
                    <a:pt x="88" y="55"/>
                    <a:pt x="88" y="55"/>
                  </a:cubicBezTo>
                  <a:cubicBezTo>
                    <a:pt x="87" y="55"/>
                    <a:pt x="87" y="55"/>
                    <a:pt x="87" y="55"/>
                  </a:cubicBezTo>
                  <a:cubicBezTo>
                    <a:pt x="87" y="55"/>
                    <a:pt x="87" y="55"/>
                    <a:pt x="87" y="55"/>
                  </a:cubicBezTo>
                  <a:cubicBezTo>
                    <a:pt x="87" y="54"/>
                    <a:pt x="87" y="54"/>
                    <a:pt x="87" y="54"/>
                  </a:cubicBezTo>
                  <a:cubicBezTo>
                    <a:pt x="87" y="54"/>
                    <a:pt x="87" y="54"/>
                    <a:pt x="87" y="54"/>
                  </a:cubicBezTo>
                  <a:cubicBezTo>
                    <a:pt x="88" y="54"/>
                    <a:pt x="88" y="54"/>
                    <a:pt x="88" y="54"/>
                  </a:cubicBezTo>
                  <a:cubicBezTo>
                    <a:pt x="89" y="54"/>
                    <a:pt x="89" y="54"/>
                    <a:pt x="89" y="54"/>
                  </a:cubicBezTo>
                  <a:cubicBezTo>
                    <a:pt x="90" y="54"/>
                    <a:pt x="90" y="54"/>
                    <a:pt x="90" y="54"/>
                  </a:cubicBezTo>
                  <a:cubicBezTo>
                    <a:pt x="91" y="54"/>
                    <a:pt x="91" y="54"/>
                    <a:pt x="91" y="54"/>
                  </a:cubicBezTo>
                  <a:cubicBezTo>
                    <a:pt x="91" y="54"/>
                    <a:pt x="91" y="54"/>
                    <a:pt x="92" y="54"/>
                  </a:cubicBezTo>
                  <a:cubicBezTo>
                    <a:pt x="92" y="54"/>
                    <a:pt x="92" y="54"/>
                    <a:pt x="92" y="55"/>
                  </a:cubicBezTo>
                  <a:cubicBezTo>
                    <a:pt x="92" y="55"/>
                    <a:pt x="92" y="55"/>
                    <a:pt x="92" y="55"/>
                  </a:cubicBezTo>
                  <a:cubicBezTo>
                    <a:pt x="92" y="55"/>
                    <a:pt x="92" y="55"/>
                    <a:pt x="91" y="55"/>
                  </a:cubicBezTo>
                  <a:cubicBezTo>
                    <a:pt x="91" y="55"/>
                    <a:pt x="91" y="55"/>
                    <a:pt x="91" y="55"/>
                  </a:cubicBezTo>
                  <a:cubicBezTo>
                    <a:pt x="90" y="55"/>
                    <a:pt x="90" y="55"/>
                    <a:pt x="90" y="55"/>
                  </a:cubicBezTo>
                  <a:cubicBezTo>
                    <a:pt x="89" y="55"/>
                    <a:pt x="89" y="55"/>
                    <a:pt x="89" y="55"/>
                  </a:cubicBezTo>
                  <a:close/>
                  <a:moveTo>
                    <a:pt x="97" y="56"/>
                  </a:moveTo>
                  <a:cubicBezTo>
                    <a:pt x="98" y="58"/>
                    <a:pt x="98" y="58"/>
                    <a:pt x="98" y="58"/>
                  </a:cubicBezTo>
                  <a:cubicBezTo>
                    <a:pt x="90" y="58"/>
                    <a:pt x="90" y="58"/>
                    <a:pt x="90" y="58"/>
                  </a:cubicBezTo>
                  <a:cubicBezTo>
                    <a:pt x="89" y="56"/>
                    <a:pt x="89" y="56"/>
                    <a:pt x="89" y="56"/>
                  </a:cubicBezTo>
                  <a:lnTo>
                    <a:pt x="97" y="56"/>
                  </a:lnTo>
                  <a:close/>
                  <a:moveTo>
                    <a:pt x="98" y="55"/>
                  </a:moveTo>
                  <a:cubicBezTo>
                    <a:pt x="97" y="55"/>
                    <a:pt x="97" y="55"/>
                    <a:pt x="97" y="55"/>
                  </a:cubicBezTo>
                  <a:cubicBezTo>
                    <a:pt x="96" y="55"/>
                    <a:pt x="96" y="55"/>
                    <a:pt x="96" y="55"/>
                  </a:cubicBezTo>
                  <a:cubicBezTo>
                    <a:pt x="95" y="55"/>
                    <a:pt x="95" y="55"/>
                    <a:pt x="95" y="55"/>
                  </a:cubicBezTo>
                  <a:cubicBezTo>
                    <a:pt x="94" y="55"/>
                    <a:pt x="94" y="55"/>
                    <a:pt x="94" y="55"/>
                  </a:cubicBezTo>
                  <a:cubicBezTo>
                    <a:pt x="94" y="55"/>
                    <a:pt x="94" y="55"/>
                    <a:pt x="94" y="55"/>
                  </a:cubicBezTo>
                  <a:cubicBezTo>
                    <a:pt x="94" y="54"/>
                    <a:pt x="94" y="54"/>
                    <a:pt x="94" y="54"/>
                  </a:cubicBezTo>
                  <a:cubicBezTo>
                    <a:pt x="94" y="54"/>
                    <a:pt x="94" y="54"/>
                    <a:pt x="94" y="54"/>
                  </a:cubicBezTo>
                  <a:cubicBezTo>
                    <a:pt x="94" y="54"/>
                    <a:pt x="95" y="54"/>
                    <a:pt x="95" y="54"/>
                  </a:cubicBezTo>
                  <a:cubicBezTo>
                    <a:pt x="95" y="54"/>
                    <a:pt x="96" y="54"/>
                    <a:pt x="96" y="54"/>
                  </a:cubicBezTo>
                  <a:cubicBezTo>
                    <a:pt x="96" y="54"/>
                    <a:pt x="97" y="54"/>
                    <a:pt x="97" y="54"/>
                  </a:cubicBezTo>
                  <a:cubicBezTo>
                    <a:pt x="97" y="54"/>
                    <a:pt x="98" y="54"/>
                    <a:pt x="98" y="54"/>
                  </a:cubicBezTo>
                  <a:cubicBezTo>
                    <a:pt x="98" y="54"/>
                    <a:pt x="98" y="54"/>
                    <a:pt x="98" y="54"/>
                  </a:cubicBezTo>
                  <a:cubicBezTo>
                    <a:pt x="99" y="54"/>
                    <a:pt x="99" y="54"/>
                    <a:pt x="99" y="55"/>
                  </a:cubicBezTo>
                  <a:cubicBezTo>
                    <a:pt x="99" y="55"/>
                    <a:pt x="99" y="55"/>
                    <a:pt x="99" y="55"/>
                  </a:cubicBezTo>
                  <a:cubicBezTo>
                    <a:pt x="99" y="55"/>
                    <a:pt x="98" y="55"/>
                    <a:pt x="98" y="55"/>
                  </a:cubicBezTo>
                  <a:cubicBezTo>
                    <a:pt x="98" y="55"/>
                    <a:pt x="98" y="55"/>
                    <a:pt x="98" y="55"/>
                  </a:cubicBezTo>
                  <a:close/>
                  <a:moveTo>
                    <a:pt x="106" y="56"/>
                  </a:moveTo>
                  <a:cubicBezTo>
                    <a:pt x="107" y="58"/>
                    <a:pt x="107" y="58"/>
                    <a:pt x="107" y="58"/>
                  </a:cubicBezTo>
                  <a:cubicBezTo>
                    <a:pt x="99" y="58"/>
                    <a:pt x="99" y="58"/>
                    <a:pt x="99" y="58"/>
                  </a:cubicBezTo>
                  <a:cubicBezTo>
                    <a:pt x="98" y="56"/>
                    <a:pt x="98" y="56"/>
                    <a:pt x="98" y="56"/>
                  </a:cubicBezTo>
                  <a:lnTo>
                    <a:pt x="106" y="56"/>
                  </a:lnTo>
                  <a:close/>
                  <a:moveTo>
                    <a:pt x="101" y="55"/>
                  </a:moveTo>
                  <a:cubicBezTo>
                    <a:pt x="101" y="55"/>
                    <a:pt x="101" y="54"/>
                    <a:pt x="101" y="54"/>
                  </a:cubicBezTo>
                  <a:cubicBezTo>
                    <a:pt x="101" y="54"/>
                    <a:pt x="101" y="54"/>
                    <a:pt x="101" y="54"/>
                  </a:cubicBezTo>
                  <a:cubicBezTo>
                    <a:pt x="101" y="54"/>
                    <a:pt x="102" y="54"/>
                    <a:pt x="102" y="54"/>
                  </a:cubicBezTo>
                  <a:cubicBezTo>
                    <a:pt x="102" y="54"/>
                    <a:pt x="102" y="54"/>
                    <a:pt x="103" y="54"/>
                  </a:cubicBezTo>
                  <a:cubicBezTo>
                    <a:pt x="103" y="54"/>
                    <a:pt x="103" y="54"/>
                    <a:pt x="104" y="54"/>
                  </a:cubicBezTo>
                  <a:cubicBezTo>
                    <a:pt x="104" y="54"/>
                    <a:pt x="104" y="54"/>
                    <a:pt x="105" y="54"/>
                  </a:cubicBezTo>
                  <a:cubicBezTo>
                    <a:pt x="105" y="54"/>
                    <a:pt x="105" y="54"/>
                    <a:pt x="105" y="54"/>
                  </a:cubicBezTo>
                  <a:cubicBezTo>
                    <a:pt x="105" y="54"/>
                    <a:pt x="106" y="55"/>
                    <a:pt x="106" y="55"/>
                  </a:cubicBezTo>
                  <a:cubicBezTo>
                    <a:pt x="106" y="55"/>
                    <a:pt x="106" y="55"/>
                    <a:pt x="106" y="55"/>
                  </a:cubicBezTo>
                  <a:cubicBezTo>
                    <a:pt x="106" y="55"/>
                    <a:pt x="105" y="55"/>
                    <a:pt x="105" y="55"/>
                  </a:cubicBezTo>
                  <a:cubicBezTo>
                    <a:pt x="105" y="55"/>
                    <a:pt x="105" y="55"/>
                    <a:pt x="104" y="55"/>
                  </a:cubicBezTo>
                  <a:cubicBezTo>
                    <a:pt x="104" y="55"/>
                    <a:pt x="104" y="55"/>
                    <a:pt x="103" y="55"/>
                  </a:cubicBezTo>
                  <a:cubicBezTo>
                    <a:pt x="103" y="55"/>
                    <a:pt x="103" y="55"/>
                    <a:pt x="102" y="55"/>
                  </a:cubicBezTo>
                  <a:cubicBezTo>
                    <a:pt x="102" y="55"/>
                    <a:pt x="102" y="55"/>
                    <a:pt x="102" y="55"/>
                  </a:cubicBezTo>
                  <a:cubicBezTo>
                    <a:pt x="101" y="55"/>
                    <a:pt x="101" y="55"/>
                    <a:pt x="101" y="55"/>
                  </a:cubicBezTo>
                  <a:cubicBezTo>
                    <a:pt x="101" y="55"/>
                    <a:pt x="101" y="55"/>
                    <a:pt x="101" y="55"/>
                  </a:cubicBezTo>
                  <a:close/>
                  <a:moveTo>
                    <a:pt x="53" y="56"/>
                  </a:moveTo>
                  <a:cubicBezTo>
                    <a:pt x="61" y="56"/>
                    <a:pt x="61" y="56"/>
                    <a:pt x="61" y="56"/>
                  </a:cubicBezTo>
                  <a:cubicBezTo>
                    <a:pt x="60" y="58"/>
                    <a:pt x="60" y="58"/>
                    <a:pt x="60" y="58"/>
                  </a:cubicBezTo>
                  <a:cubicBezTo>
                    <a:pt x="52" y="58"/>
                    <a:pt x="52" y="58"/>
                    <a:pt x="52" y="58"/>
                  </a:cubicBezTo>
                  <a:lnTo>
                    <a:pt x="53" y="56"/>
                  </a:lnTo>
                  <a:close/>
                  <a:moveTo>
                    <a:pt x="53" y="54"/>
                  </a:moveTo>
                  <a:cubicBezTo>
                    <a:pt x="53" y="54"/>
                    <a:pt x="53" y="54"/>
                    <a:pt x="53" y="54"/>
                  </a:cubicBezTo>
                  <a:cubicBezTo>
                    <a:pt x="53" y="54"/>
                    <a:pt x="53" y="54"/>
                    <a:pt x="54" y="54"/>
                  </a:cubicBezTo>
                  <a:cubicBezTo>
                    <a:pt x="54" y="54"/>
                    <a:pt x="54" y="54"/>
                    <a:pt x="54" y="54"/>
                  </a:cubicBezTo>
                  <a:cubicBezTo>
                    <a:pt x="55" y="54"/>
                    <a:pt x="55" y="54"/>
                    <a:pt x="55" y="54"/>
                  </a:cubicBezTo>
                  <a:cubicBezTo>
                    <a:pt x="56" y="54"/>
                    <a:pt x="56" y="54"/>
                    <a:pt x="56" y="54"/>
                  </a:cubicBezTo>
                  <a:cubicBezTo>
                    <a:pt x="57" y="54"/>
                    <a:pt x="57" y="54"/>
                    <a:pt x="57" y="54"/>
                  </a:cubicBezTo>
                  <a:cubicBezTo>
                    <a:pt x="57" y="54"/>
                    <a:pt x="57" y="54"/>
                    <a:pt x="58" y="54"/>
                  </a:cubicBezTo>
                  <a:cubicBezTo>
                    <a:pt x="58" y="54"/>
                    <a:pt x="58" y="54"/>
                    <a:pt x="58" y="54"/>
                  </a:cubicBezTo>
                  <a:cubicBezTo>
                    <a:pt x="58" y="54"/>
                    <a:pt x="58" y="55"/>
                    <a:pt x="57" y="55"/>
                  </a:cubicBezTo>
                  <a:cubicBezTo>
                    <a:pt x="57" y="55"/>
                    <a:pt x="57" y="55"/>
                    <a:pt x="57" y="55"/>
                  </a:cubicBezTo>
                  <a:cubicBezTo>
                    <a:pt x="57" y="55"/>
                    <a:pt x="56" y="55"/>
                    <a:pt x="56" y="55"/>
                  </a:cubicBezTo>
                  <a:cubicBezTo>
                    <a:pt x="56" y="55"/>
                    <a:pt x="55" y="55"/>
                    <a:pt x="55" y="55"/>
                  </a:cubicBezTo>
                  <a:cubicBezTo>
                    <a:pt x="55" y="55"/>
                    <a:pt x="54" y="55"/>
                    <a:pt x="54" y="55"/>
                  </a:cubicBezTo>
                  <a:cubicBezTo>
                    <a:pt x="54" y="55"/>
                    <a:pt x="53" y="55"/>
                    <a:pt x="53" y="55"/>
                  </a:cubicBezTo>
                  <a:cubicBezTo>
                    <a:pt x="53" y="55"/>
                    <a:pt x="53" y="55"/>
                    <a:pt x="53" y="55"/>
                  </a:cubicBezTo>
                  <a:cubicBezTo>
                    <a:pt x="53" y="54"/>
                    <a:pt x="53" y="54"/>
                    <a:pt x="53" y="54"/>
                  </a:cubicBezTo>
                  <a:close/>
                  <a:moveTo>
                    <a:pt x="61" y="55"/>
                  </a:moveTo>
                  <a:cubicBezTo>
                    <a:pt x="61" y="55"/>
                    <a:pt x="60" y="55"/>
                    <a:pt x="60" y="55"/>
                  </a:cubicBezTo>
                  <a:cubicBezTo>
                    <a:pt x="60" y="55"/>
                    <a:pt x="60" y="55"/>
                    <a:pt x="60" y="55"/>
                  </a:cubicBezTo>
                  <a:cubicBezTo>
                    <a:pt x="59" y="55"/>
                    <a:pt x="59" y="54"/>
                    <a:pt x="59" y="54"/>
                  </a:cubicBezTo>
                  <a:cubicBezTo>
                    <a:pt x="59" y="54"/>
                    <a:pt x="60" y="54"/>
                    <a:pt x="60" y="54"/>
                  </a:cubicBezTo>
                  <a:cubicBezTo>
                    <a:pt x="60" y="54"/>
                    <a:pt x="60" y="54"/>
                    <a:pt x="60" y="54"/>
                  </a:cubicBezTo>
                  <a:cubicBezTo>
                    <a:pt x="61" y="54"/>
                    <a:pt x="61" y="54"/>
                    <a:pt x="61" y="54"/>
                  </a:cubicBezTo>
                  <a:cubicBezTo>
                    <a:pt x="61" y="54"/>
                    <a:pt x="62" y="54"/>
                    <a:pt x="62" y="54"/>
                  </a:cubicBezTo>
                  <a:cubicBezTo>
                    <a:pt x="63" y="54"/>
                    <a:pt x="63" y="54"/>
                    <a:pt x="63" y="54"/>
                  </a:cubicBezTo>
                  <a:cubicBezTo>
                    <a:pt x="63" y="54"/>
                    <a:pt x="64" y="54"/>
                    <a:pt x="64" y="54"/>
                  </a:cubicBezTo>
                  <a:cubicBezTo>
                    <a:pt x="64" y="54"/>
                    <a:pt x="64" y="54"/>
                    <a:pt x="64" y="54"/>
                  </a:cubicBezTo>
                  <a:cubicBezTo>
                    <a:pt x="65" y="54"/>
                    <a:pt x="65" y="54"/>
                    <a:pt x="65" y="54"/>
                  </a:cubicBezTo>
                  <a:cubicBezTo>
                    <a:pt x="65" y="54"/>
                    <a:pt x="64" y="55"/>
                    <a:pt x="64" y="55"/>
                  </a:cubicBezTo>
                  <a:cubicBezTo>
                    <a:pt x="64" y="55"/>
                    <a:pt x="64" y="55"/>
                    <a:pt x="64" y="55"/>
                  </a:cubicBezTo>
                  <a:cubicBezTo>
                    <a:pt x="63" y="55"/>
                    <a:pt x="63" y="55"/>
                    <a:pt x="63" y="55"/>
                  </a:cubicBezTo>
                  <a:cubicBezTo>
                    <a:pt x="63" y="55"/>
                    <a:pt x="62" y="55"/>
                    <a:pt x="62" y="55"/>
                  </a:cubicBezTo>
                  <a:cubicBezTo>
                    <a:pt x="61" y="55"/>
                    <a:pt x="61" y="55"/>
                    <a:pt x="61" y="55"/>
                  </a:cubicBezTo>
                  <a:close/>
                  <a:moveTo>
                    <a:pt x="62" y="56"/>
                  </a:moveTo>
                  <a:cubicBezTo>
                    <a:pt x="70" y="56"/>
                    <a:pt x="70" y="56"/>
                    <a:pt x="70" y="56"/>
                  </a:cubicBezTo>
                  <a:cubicBezTo>
                    <a:pt x="70" y="58"/>
                    <a:pt x="70" y="58"/>
                    <a:pt x="70" y="58"/>
                  </a:cubicBezTo>
                  <a:cubicBezTo>
                    <a:pt x="62" y="58"/>
                    <a:pt x="62" y="58"/>
                    <a:pt x="62" y="58"/>
                  </a:cubicBezTo>
                  <a:lnTo>
                    <a:pt x="62" y="56"/>
                  </a:lnTo>
                  <a:close/>
                  <a:moveTo>
                    <a:pt x="70" y="55"/>
                  </a:moveTo>
                  <a:cubicBezTo>
                    <a:pt x="69" y="55"/>
                    <a:pt x="69" y="55"/>
                    <a:pt x="69" y="55"/>
                  </a:cubicBezTo>
                  <a:cubicBezTo>
                    <a:pt x="68" y="55"/>
                    <a:pt x="68" y="55"/>
                    <a:pt x="68" y="55"/>
                  </a:cubicBezTo>
                  <a:cubicBezTo>
                    <a:pt x="67" y="55"/>
                    <a:pt x="67" y="55"/>
                    <a:pt x="67" y="55"/>
                  </a:cubicBezTo>
                  <a:cubicBezTo>
                    <a:pt x="67" y="55"/>
                    <a:pt x="67" y="55"/>
                    <a:pt x="66" y="55"/>
                  </a:cubicBezTo>
                  <a:cubicBezTo>
                    <a:pt x="66" y="55"/>
                    <a:pt x="66" y="54"/>
                    <a:pt x="66" y="54"/>
                  </a:cubicBezTo>
                  <a:cubicBezTo>
                    <a:pt x="66" y="54"/>
                    <a:pt x="66" y="54"/>
                    <a:pt x="67" y="54"/>
                  </a:cubicBezTo>
                  <a:cubicBezTo>
                    <a:pt x="67" y="54"/>
                    <a:pt x="67" y="54"/>
                    <a:pt x="67" y="54"/>
                  </a:cubicBezTo>
                  <a:cubicBezTo>
                    <a:pt x="67" y="54"/>
                    <a:pt x="68" y="54"/>
                    <a:pt x="68" y="54"/>
                  </a:cubicBezTo>
                  <a:cubicBezTo>
                    <a:pt x="68" y="54"/>
                    <a:pt x="69" y="54"/>
                    <a:pt x="69" y="54"/>
                  </a:cubicBezTo>
                  <a:cubicBezTo>
                    <a:pt x="69" y="54"/>
                    <a:pt x="70" y="54"/>
                    <a:pt x="70" y="54"/>
                  </a:cubicBezTo>
                  <a:cubicBezTo>
                    <a:pt x="70" y="54"/>
                    <a:pt x="70" y="54"/>
                    <a:pt x="71" y="54"/>
                  </a:cubicBezTo>
                  <a:cubicBezTo>
                    <a:pt x="71" y="54"/>
                    <a:pt x="71" y="54"/>
                    <a:pt x="71" y="54"/>
                  </a:cubicBezTo>
                  <a:cubicBezTo>
                    <a:pt x="71" y="54"/>
                    <a:pt x="71" y="54"/>
                    <a:pt x="71" y="54"/>
                  </a:cubicBezTo>
                  <a:cubicBezTo>
                    <a:pt x="71" y="55"/>
                    <a:pt x="71" y="55"/>
                    <a:pt x="71" y="55"/>
                  </a:cubicBezTo>
                  <a:cubicBezTo>
                    <a:pt x="71" y="55"/>
                    <a:pt x="71" y="55"/>
                    <a:pt x="71" y="55"/>
                  </a:cubicBezTo>
                  <a:cubicBezTo>
                    <a:pt x="70" y="55"/>
                    <a:pt x="70" y="55"/>
                    <a:pt x="70" y="55"/>
                  </a:cubicBezTo>
                  <a:close/>
                  <a:moveTo>
                    <a:pt x="71" y="56"/>
                  </a:moveTo>
                  <a:cubicBezTo>
                    <a:pt x="79" y="56"/>
                    <a:pt x="79" y="56"/>
                    <a:pt x="79" y="56"/>
                  </a:cubicBezTo>
                  <a:cubicBezTo>
                    <a:pt x="79" y="58"/>
                    <a:pt x="79" y="58"/>
                    <a:pt x="79" y="58"/>
                  </a:cubicBezTo>
                  <a:cubicBezTo>
                    <a:pt x="71" y="58"/>
                    <a:pt x="71" y="58"/>
                    <a:pt x="71" y="58"/>
                  </a:cubicBezTo>
                  <a:lnTo>
                    <a:pt x="71" y="56"/>
                  </a:lnTo>
                  <a:close/>
                  <a:moveTo>
                    <a:pt x="73" y="54"/>
                  </a:moveTo>
                  <a:cubicBezTo>
                    <a:pt x="73" y="54"/>
                    <a:pt x="73" y="54"/>
                    <a:pt x="73" y="54"/>
                  </a:cubicBezTo>
                  <a:cubicBezTo>
                    <a:pt x="74" y="54"/>
                    <a:pt x="74" y="54"/>
                    <a:pt x="74" y="54"/>
                  </a:cubicBezTo>
                  <a:cubicBezTo>
                    <a:pt x="74" y="54"/>
                    <a:pt x="74" y="54"/>
                    <a:pt x="75" y="54"/>
                  </a:cubicBezTo>
                  <a:cubicBezTo>
                    <a:pt x="75" y="54"/>
                    <a:pt x="75" y="54"/>
                    <a:pt x="76" y="54"/>
                  </a:cubicBezTo>
                  <a:cubicBezTo>
                    <a:pt x="76" y="54"/>
                    <a:pt x="76" y="54"/>
                    <a:pt x="77" y="54"/>
                  </a:cubicBezTo>
                  <a:cubicBezTo>
                    <a:pt x="77" y="54"/>
                    <a:pt x="77" y="54"/>
                    <a:pt x="77" y="54"/>
                  </a:cubicBezTo>
                  <a:cubicBezTo>
                    <a:pt x="78" y="54"/>
                    <a:pt x="78" y="54"/>
                    <a:pt x="78" y="54"/>
                  </a:cubicBezTo>
                  <a:cubicBezTo>
                    <a:pt x="78" y="54"/>
                    <a:pt x="78" y="54"/>
                    <a:pt x="78" y="54"/>
                  </a:cubicBezTo>
                  <a:cubicBezTo>
                    <a:pt x="78" y="55"/>
                    <a:pt x="78" y="55"/>
                    <a:pt x="78" y="55"/>
                  </a:cubicBezTo>
                  <a:cubicBezTo>
                    <a:pt x="78" y="55"/>
                    <a:pt x="78" y="55"/>
                    <a:pt x="78" y="55"/>
                  </a:cubicBezTo>
                  <a:cubicBezTo>
                    <a:pt x="77" y="55"/>
                    <a:pt x="77" y="55"/>
                    <a:pt x="77" y="55"/>
                  </a:cubicBezTo>
                  <a:cubicBezTo>
                    <a:pt x="76" y="55"/>
                    <a:pt x="76" y="55"/>
                    <a:pt x="76" y="55"/>
                  </a:cubicBezTo>
                  <a:cubicBezTo>
                    <a:pt x="75" y="55"/>
                    <a:pt x="75" y="55"/>
                    <a:pt x="75" y="55"/>
                  </a:cubicBezTo>
                  <a:cubicBezTo>
                    <a:pt x="74" y="55"/>
                    <a:pt x="74" y="55"/>
                    <a:pt x="74" y="55"/>
                  </a:cubicBezTo>
                  <a:cubicBezTo>
                    <a:pt x="74" y="55"/>
                    <a:pt x="73" y="55"/>
                    <a:pt x="73" y="55"/>
                  </a:cubicBezTo>
                  <a:cubicBezTo>
                    <a:pt x="73" y="55"/>
                    <a:pt x="73" y="55"/>
                    <a:pt x="73" y="54"/>
                  </a:cubicBezTo>
                  <a:close/>
                  <a:moveTo>
                    <a:pt x="43" y="57"/>
                  </a:moveTo>
                  <a:cubicBezTo>
                    <a:pt x="44" y="55"/>
                    <a:pt x="44" y="55"/>
                    <a:pt x="44" y="55"/>
                  </a:cubicBezTo>
                  <a:cubicBezTo>
                    <a:pt x="52" y="56"/>
                    <a:pt x="52" y="56"/>
                    <a:pt x="52" y="56"/>
                  </a:cubicBezTo>
                  <a:cubicBezTo>
                    <a:pt x="51" y="58"/>
                    <a:pt x="51" y="58"/>
                    <a:pt x="51" y="58"/>
                  </a:cubicBezTo>
                  <a:lnTo>
                    <a:pt x="43" y="57"/>
                  </a:lnTo>
                  <a:close/>
                  <a:moveTo>
                    <a:pt x="44" y="58"/>
                  </a:moveTo>
                  <a:cubicBezTo>
                    <a:pt x="42" y="60"/>
                    <a:pt x="42" y="60"/>
                    <a:pt x="42" y="60"/>
                  </a:cubicBezTo>
                  <a:cubicBezTo>
                    <a:pt x="34" y="60"/>
                    <a:pt x="34" y="60"/>
                    <a:pt x="34" y="60"/>
                  </a:cubicBezTo>
                  <a:cubicBezTo>
                    <a:pt x="36" y="58"/>
                    <a:pt x="36" y="58"/>
                    <a:pt x="36" y="58"/>
                  </a:cubicBezTo>
                  <a:lnTo>
                    <a:pt x="44" y="58"/>
                  </a:lnTo>
                  <a:close/>
                  <a:moveTo>
                    <a:pt x="43" y="55"/>
                  </a:moveTo>
                  <a:cubicBezTo>
                    <a:pt x="43" y="55"/>
                    <a:pt x="42" y="55"/>
                    <a:pt x="42" y="55"/>
                  </a:cubicBezTo>
                  <a:cubicBezTo>
                    <a:pt x="42" y="55"/>
                    <a:pt x="41" y="55"/>
                    <a:pt x="41" y="55"/>
                  </a:cubicBezTo>
                  <a:cubicBezTo>
                    <a:pt x="41" y="55"/>
                    <a:pt x="40" y="55"/>
                    <a:pt x="40" y="55"/>
                  </a:cubicBezTo>
                  <a:cubicBezTo>
                    <a:pt x="40" y="55"/>
                    <a:pt x="39" y="55"/>
                    <a:pt x="39" y="55"/>
                  </a:cubicBezTo>
                  <a:cubicBezTo>
                    <a:pt x="39" y="55"/>
                    <a:pt x="39" y="55"/>
                    <a:pt x="39" y="54"/>
                  </a:cubicBezTo>
                  <a:cubicBezTo>
                    <a:pt x="39" y="54"/>
                    <a:pt x="39" y="54"/>
                    <a:pt x="39" y="54"/>
                  </a:cubicBezTo>
                  <a:cubicBezTo>
                    <a:pt x="39" y="54"/>
                    <a:pt x="39" y="54"/>
                    <a:pt x="39" y="54"/>
                  </a:cubicBezTo>
                  <a:cubicBezTo>
                    <a:pt x="39" y="54"/>
                    <a:pt x="40" y="54"/>
                    <a:pt x="40" y="54"/>
                  </a:cubicBezTo>
                  <a:cubicBezTo>
                    <a:pt x="40" y="54"/>
                    <a:pt x="41" y="54"/>
                    <a:pt x="41" y="54"/>
                  </a:cubicBezTo>
                  <a:cubicBezTo>
                    <a:pt x="41" y="54"/>
                    <a:pt x="42" y="54"/>
                    <a:pt x="42" y="54"/>
                  </a:cubicBezTo>
                  <a:cubicBezTo>
                    <a:pt x="42" y="54"/>
                    <a:pt x="43" y="54"/>
                    <a:pt x="43" y="54"/>
                  </a:cubicBezTo>
                  <a:cubicBezTo>
                    <a:pt x="43" y="54"/>
                    <a:pt x="43" y="54"/>
                    <a:pt x="44" y="54"/>
                  </a:cubicBezTo>
                  <a:cubicBezTo>
                    <a:pt x="44" y="54"/>
                    <a:pt x="44" y="54"/>
                    <a:pt x="44" y="54"/>
                  </a:cubicBezTo>
                  <a:cubicBezTo>
                    <a:pt x="44" y="54"/>
                    <a:pt x="44" y="54"/>
                    <a:pt x="44" y="54"/>
                  </a:cubicBezTo>
                  <a:cubicBezTo>
                    <a:pt x="44" y="54"/>
                    <a:pt x="44" y="54"/>
                    <a:pt x="44" y="55"/>
                  </a:cubicBezTo>
                  <a:cubicBezTo>
                    <a:pt x="43" y="55"/>
                    <a:pt x="43" y="55"/>
                    <a:pt x="43" y="55"/>
                  </a:cubicBezTo>
                  <a:close/>
                  <a:moveTo>
                    <a:pt x="46" y="54"/>
                  </a:moveTo>
                  <a:cubicBezTo>
                    <a:pt x="46" y="54"/>
                    <a:pt x="46" y="54"/>
                    <a:pt x="46" y="54"/>
                  </a:cubicBezTo>
                  <a:cubicBezTo>
                    <a:pt x="46" y="54"/>
                    <a:pt x="47" y="54"/>
                    <a:pt x="47" y="54"/>
                  </a:cubicBezTo>
                  <a:cubicBezTo>
                    <a:pt x="47" y="54"/>
                    <a:pt x="47" y="54"/>
                    <a:pt x="48" y="54"/>
                  </a:cubicBezTo>
                  <a:cubicBezTo>
                    <a:pt x="48" y="54"/>
                    <a:pt x="48" y="54"/>
                    <a:pt x="49" y="54"/>
                  </a:cubicBezTo>
                  <a:cubicBezTo>
                    <a:pt x="49" y="54"/>
                    <a:pt x="49" y="54"/>
                    <a:pt x="50" y="54"/>
                  </a:cubicBezTo>
                  <a:cubicBezTo>
                    <a:pt x="50" y="54"/>
                    <a:pt x="50" y="54"/>
                    <a:pt x="50" y="54"/>
                  </a:cubicBezTo>
                  <a:cubicBezTo>
                    <a:pt x="51" y="54"/>
                    <a:pt x="51" y="54"/>
                    <a:pt x="51" y="54"/>
                  </a:cubicBezTo>
                  <a:cubicBezTo>
                    <a:pt x="51" y="54"/>
                    <a:pt x="51" y="54"/>
                    <a:pt x="51" y="54"/>
                  </a:cubicBezTo>
                  <a:cubicBezTo>
                    <a:pt x="51" y="54"/>
                    <a:pt x="51" y="54"/>
                    <a:pt x="51" y="55"/>
                  </a:cubicBezTo>
                  <a:cubicBezTo>
                    <a:pt x="50" y="55"/>
                    <a:pt x="50" y="55"/>
                    <a:pt x="50" y="55"/>
                  </a:cubicBezTo>
                  <a:cubicBezTo>
                    <a:pt x="50" y="55"/>
                    <a:pt x="49" y="55"/>
                    <a:pt x="49" y="55"/>
                  </a:cubicBezTo>
                  <a:cubicBezTo>
                    <a:pt x="49" y="55"/>
                    <a:pt x="48" y="55"/>
                    <a:pt x="48" y="55"/>
                  </a:cubicBezTo>
                  <a:cubicBezTo>
                    <a:pt x="48" y="55"/>
                    <a:pt x="47" y="55"/>
                    <a:pt x="47" y="55"/>
                  </a:cubicBezTo>
                  <a:cubicBezTo>
                    <a:pt x="47" y="55"/>
                    <a:pt x="46" y="55"/>
                    <a:pt x="46" y="55"/>
                  </a:cubicBezTo>
                  <a:cubicBezTo>
                    <a:pt x="46" y="55"/>
                    <a:pt x="46" y="55"/>
                    <a:pt x="46" y="55"/>
                  </a:cubicBezTo>
                  <a:cubicBezTo>
                    <a:pt x="46" y="54"/>
                    <a:pt x="46" y="54"/>
                    <a:pt x="46" y="54"/>
                  </a:cubicBezTo>
                  <a:close/>
                  <a:moveTo>
                    <a:pt x="32" y="54"/>
                  </a:moveTo>
                  <a:cubicBezTo>
                    <a:pt x="32" y="54"/>
                    <a:pt x="32" y="54"/>
                    <a:pt x="32" y="54"/>
                  </a:cubicBezTo>
                  <a:cubicBezTo>
                    <a:pt x="33" y="54"/>
                    <a:pt x="33" y="54"/>
                    <a:pt x="33" y="54"/>
                  </a:cubicBezTo>
                  <a:cubicBezTo>
                    <a:pt x="33" y="54"/>
                    <a:pt x="34" y="54"/>
                    <a:pt x="34" y="54"/>
                  </a:cubicBezTo>
                  <a:cubicBezTo>
                    <a:pt x="34" y="54"/>
                    <a:pt x="35" y="54"/>
                    <a:pt x="35" y="54"/>
                  </a:cubicBezTo>
                  <a:cubicBezTo>
                    <a:pt x="35" y="54"/>
                    <a:pt x="36" y="54"/>
                    <a:pt x="36" y="54"/>
                  </a:cubicBezTo>
                  <a:cubicBezTo>
                    <a:pt x="36" y="54"/>
                    <a:pt x="37" y="54"/>
                    <a:pt x="37" y="54"/>
                  </a:cubicBezTo>
                  <a:cubicBezTo>
                    <a:pt x="37" y="54"/>
                    <a:pt x="37" y="54"/>
                    <a:pt x="37" y="54"/>
                  </a:cubicBezTo>
                  <a:cubicBezTo>
                    <a:pt x="37" y="54"/>
                    <a:pt x="37" y="54"/>
                    <a:pt x="37" y="54"/>
                  </a:cubicBezTo>
                  <a:cubicBezTo>
                    <a:pt x="37" y="54"/>
                    <a:pt x="37" y="54"/>
                    <a:pt x="37" y="54"/>
                  </a:cubicBezTo>
                  <a:cubicBezTo>
                    <a:pt x="37" y="55"/>
                    <a:pt x="36" y="55"/>
                    <a:pt x="36" y="55"/>
                  </a:cubicBezTo>
                  <a:cubicBezTo>
                    <a:pt x="36" y="55"/>
                    <a:pt x="35" y="55"/>
                    <a:pt x="35" y="55"/>
                  </a:cubicBezTo>
                  <a:cubicBezTo>
                    <a:pt x="35" y="55"/>
                    <a:pt x="34" y="55"/>
                    <a:pt x="34" y="55"/>
                  </a:cubicBezTo>
                  <a:cubicBezTo>
                    <a:pt x="34" y="55"/>
                    <a:pt x="33" y="55"/>
                    <a:pt x="33" y="55"/>
                  </a:cubicBezTo>
                  <a:cubicBezTo>
                    <a:pt x="33" y="55"/>
                    <a:pt x="33" y="55"/>
                    <a:pt x="32" y="55"/>
                  </a:cubicBezTo>
                  <a:cubicBezTo>
                    <a:pt x="32" y="55"/>
                    <a:pt x="32" y="55"/>
                    <a:pt x="32" y="54"/>
                  </a:cubicBezTo>
                  <a:cubicBezTo>
                    <a:pt x="32" y="54"/>
                    <a:pt x="32" y="54"/>
                    <a:pt x="32" y="54"/>
                  </a:cubicBezTo>
                  <a:close/>
                  <a:moveTo>
                    <a:pt x="35" y="55"/>
                  </a:moveTo>
                  <a:cubicBezTo>
                    <a:pt x="43" y="55"/>
                    <a:pt x="43" y="55"/>
                    <a:pt x="43" y="55"/>
                  </a:cubicBezTo>
                  <a:cubicBezTo>
                    <a:pt x="42" y="57"/>
                    <a:pt x="42" y="57"/>
                    <a:pt x="42" y="57"/>
                  </a:cubicBezTo>
                  <a:cubicBezTo>
                    <a:pt x="34" y="57"/>
                    <a:pt x="34" y="57"/>
                    <a:pt x="34" y="57"/>
                  </a:cubicBezTo>
                  <a:lnTo>
                    <a:pt x="35" y="55"/>
                  </a:lnTo>
                  <a:close/>
                  <a:moveTo>
                    <a:pt x="34" y="58"/>
                  </a:moveTo>
                  <a:cubicBezTo>
                    <a:pt x="33" y="60"/>
                    <a:pt x="33" y="60"/>
                    <a:pt x="33" y="60"/>
                  </a:cubicBezTo>
                  <a:cubicBezTo>
                    <a:pt x="24" y="60"/>
                    <a:pt x="24" y="60"/>
                    <a:pt x="24" y="60"/>
                  </a:cubicBezTo>
                  <a:cubicBezTo>
                    <a:pt x="26" y="58"/>
                    <a:pt x="26" y="58"/>
                    <a:pt x="26" y="58"/>
                  </a:cubicBezTo>
                  <a:lnTo>
                    <a:pt x="34" y="58"/>
                  </a:lnTo>
                  <a:close/>
                  <a:moveTo>
                    <a:pt x="37" y="61"/>
                  </a:moveTo>
                  <a:cubicBezTo>
                    <a:pt x="36" y="64"/>
                    <a:pt x="36" y="64"/>
                    <a:pt x="36" y="64"/>
                  </a:cubicBezTo>
                  <a:cubicBezTo>
                    <a:pt x="27" y="64"/>
                    <a:pt x="27" y="64"/>
                    <a:pt x="27" y="64"/>
                  </a:cubicBezTo>
                  <a:cubicBezTo>
                    <a:pt x="29" y="61"/>
                    <a:pt x="29" y="61"/>
                    <a:pt x="29" y="61"/>
                  </a:cubicBezTo>
                  <a:lnTo>
                    <a:pt x="37" y="61"/>
                  </a:lnTo>
                  <a:close/>
                  <a:moveTo>
                    <a:pt x="39" y="61"/>
                  </a:moveTo>
                  <a:cubicBezTo>
                    <a:pt x="47" y="61"/>
                    <a:pt x="47" y="61"/>
                    <a:pt x="47" y="61"/>
                  </a:cubicBezTo>
                  <a:cubicBezTo>
                    <a:pt x="46" y="64"/>
                    <a:pt x="46" y="64"/>
                    <a:pt x="46" y="64"/>
                  </a:cubicBezTo>
                  <a:cubicBezTo>
                    <a:pt x="37" y="64"/>
                    <a:pt x="37" y="64"/>
                    <a:pt x="37" y="64"/>
                  </a:cubicBezTo>
                  <a:lnTo>
                    <a:pt x="39" y="61"/>
                  </a:lnTo>
                  <a:close/>
                  <a:moveTo>
                    <a:pt x="44" y="60"/>
                  </a:moveTo>
                  <a:cubicBezTo>
                    <a:pt x="45" y="58"/>
                    <a:pt x="45" y="58"/>
                    <a:pt x="45" y="58"/>
                  </a:cubicBezTo>
                  <a:cubicBezTo>
                    <a:pt x="53" y="58"/>
                    <a:pt x="53" y="58"/>
                    <a:pt x="53" y="58"/>
                  </a:cubicBezTo>
                  <a:cubicBezTo>
                    <a:pt x="52" y="60"/>
                    <a:pt x="52" y="60"/>
                    <a:pt x="52" y="60"/>
                  </a:cubicBezTo>
                  <a:lnTo>
                    <a:pt x="44" y="60"/>
                  </a:lnTo>
                  <a:close/>
                  <a:moveTo>
                    <a:pt x="48" y="61"/>
                  </a:moveTo>
                  <a:cubicBezTo>
                    <a:pt x="57" y="61"/>
                    <a:pt x="57" y="61"/>
                    <a:pt x="57" y="61"/>
                  </a:cubicBezTo>
                  <a:cubicBezTo>
                    <a:pt x="56" y="64"/>
                    <a:pt x="56" y="64"/>
                    <a:pt x="56" y="64"/>
                  </a:cubicBezTo>
                  <a:cubicBezTo>
                    <a:pt x="47" y="64"/>
                    <a:pt x="47" y="64"/>
                    <a:pt x="47" y="64"/>
                  </a:cubicBezTo>
                  <a:lnTo>
                    <a:pt x="48" y="61"/>
                  </a:lnTo>
                  <a:close/>
                  <a:moveTo>
                    <a:pt x="54" y="60"/>
                  </a:moveTo>
                  <a:cubicBezTo>
                    <a:pt x="54" y="58"/>
                    <a:pt x="54" y="58"/>
                    <a:pt x="54" y="58"/>
                  </a:cubicBezTo>
                  <a:cubicBezTo>
                    <a:pt x="63" y="58"/>
                    <a:pt x="63" y="58"/>
                    <a:pt x="63" y="58"/>
                  </a:cubicBezTo>
                  <a:cubicBezTo>
                    <a:pt x="62" y="60"/>
                    <a:pt x="62" y="60"/>
                    <a:pt x="62" y="60"/>
                  </a:cubicBezTo>
                  <a:lnTo>
                    <a:pt x="54" y="60"/>
                  </a:lnTo>
                  <a:close/>
                  <a:moveTo>
                    <a:pt x="58" y="61"/>
                  </a:moveTo>
                  <a:cubicBezTo>
                    <a:pt x="67" y="61"/>
                    <a:pt x="67" y="61"/>
                    <a:pt x="67" y="61"/>
                  </a:cubicBezTo>
                  <a:cubicBezTo>
                    <a:pt x="67" y="64"/>
                    <a:pt x="67" y="64"/>
                    <a:pt x="67" y="64"/>
                  </a:cubicBezTo>
                  <a:cubicBezTo>
                    <a:pt x="58" y="64"/>
                    <a:pt x="58" y="64"/>
                    <a:pt x="58" y="64"/>
                  </a:cubicBezTo>
                  <a:lnTo>
                    <a:pt x="58" y="61"/>
                  </a:lnTo>
                  <a:close/>
                  <a:moveTo>
                    <a:pt x="63" y="60"/>
                  </a:moveTo>
                  <a:cubicBezTo>
                    <a:pt x="64" y="58"/>
                    <a:pt x="64" y="58"/>
                    <a:pt x="64" y="58"/>
                  </a:cubicBezTo>
                  <a:cubicBezTo>
                    <a:pt x="72" y="58"/>
                    <a:pt x="72" y="58"/>
                    <a:pt x="72" y="58"/>
                  </a:cubicBezTo>
                  <a:cubicBezTo>
                    <a:pt x="72" y="61"/>
                    <a:pt x="72" y="61"/>
                    <a:pt x="72" y="61"/>
                  </a:cubicBezTo>
                  <a:lnTo>
                    <a:pt x="63" y="60"/>
                  </a:lnTo>
                  <a:close/>
                  <a:moveTo>
                    <a:pt x="68" y="61"/>
                  </a:moveTo>
                  <a:cubicBezTo>
                    <a:pt x="77" y="61"/>
                    <a:pt x="77" y="61"/>
                    <a:pt x="77" y="61"/>
                  </a:cubicBezTo>
                  <a:cubicBezTo>
                    <a:pt x="77" y="64"/>
                    <a:pt x="77" y="64"/>
                    <a:pt x="77" y="64"/>
                  </a:cubicBezTo>
                  <a:cubicBezTo>
                    <a:pt x="68" y="64"/>
                    <a:pt x="68" y="64"/>
                    <a:pt x="68" y="64"/>
                  </a:cubicBezTo>
                  <a:lnTo>
                    <a:pt x="68" y="61"/>
                  </a:lnTo>
                  <a:close/>
                  <a:moveTo>
                    <a:pt x="73" y="61"/>
                  </a:moveTo>
                  <a:cubicBezTo>
                    <a:pt x="73" y="58"/>
                    <a:pt x="73" y="58"/>
                    <a:pt x="73" y="58"/>
                  </a:cubicBezTo>
                  <a:cubicBezTo>
                    <a:pt x="82" y="58"/>
                    <a:pt x="82" y="58"/>
                    <a:pt x="82" y="58"/>
                  </a:cubicBezTo>
                  <a:cubicBezTo>
                    <a:pt x="82" y="61"/>
                    <a:pt x="82" y="61"/>
                    <a:pt x="82" y="61"/>
                  </a:cubicBezTo>
                  <a:lnTo>
                    <a:pt x="73" y="61"/>
                  </a:lnTo>
                  <a:close/>
                  <a:moveTo>
                    <a:pt x="87" y="61"/>
                  </a:moveTo>
                  <a:cubicBezTo>
                    <a:pt x="87" y="64"/>
                    <a:pt x="87" y="64"/>
                    <a:pt x="87" y="64"/>
                  </a:cubicBezTo>
                  <a:cubicBezTo>
                    <a:pt x="78" y="64"/>
                    <a:pt x="78" y="64"/>
                    <a:pt x="78" y="64"/>
                  </a:cubicBezTo>
                  <a:cubicBezTo>
                    <a:pt x="78" y="61"/>
                    <a:pt x="78" y="61"/>
                    <a:pt x="78" y="61"/>
                  </a:cubicBezTo>
                  <a:lnTo>
                    <a:pt x="87" y="61"/>
                  </a:lnTo>
                  <a:close/>
                  <a:moveTo>
                    <a:pt x="83" y="61"/>
                  </a:moveTo>
                  <a:cubicBezTo>
                    <a:pt x="83" y="58"/>
                    <a:pt x="83" y="58"/>
                    <a:pt x="83" y="58"/>
                  </a:cubicBezTo>
                  <a:cubicBezTo>
                    <a:pt x="91" y="58"/>
                    <a:pt x="91" y="58"/>
                    <a:pt x="91" y="58"/>
                  </a:cubicBezTo>
                  <a:cubicBezTo>
                    <a:pt x="92" y="61"/>
                    <a:pt x="92" y="61"/>
                    <a:pt x="92" y="61"/>
                  </a:cubicBezTo>
                  <a:lnTo>
                    <a:pt x="83" y="61"/>
                  </a:lnTo>
                  <a:close/>
                  <a:moveTo>
                    <a:pt x="97" y="61"/>
                  </a:moveTo>
                  <a:cubicBezTo>
                    <a:pt x="98" y="64"/>
                    <a:pt x="98" y="64"/>
                    <a:pt x="98" y="64"/>
                  </a:cubicBezTo>
                  <a:cubicBezTo>
                    <a:pt x="89" y="64"/>
                    <a:pt x="89" y="64"/>
                    <a:pt x="89" y="64"/>
                  </a:cubicBezTo>
                  <a:cubicBezTo>
                    <a:pt x="88" y="61"/>
                    <a:pt x="88" y="61"/>
                    <a:pt x="88" y="61"/>
                  </a:cubicBezTo>
                  <a:lnTo>
                    <a:pt x="97" y="61"/>
                  </a:lnTo>
                  <a:close/>
                  <a:moveTo>
                    <a:pt x="93" y="61"/>
                  </a:moveTo>
                  <a:cubicBezTo>
                    <a:pt x="92" y="58"/>
                    <a:pt x="92" y="58"/>
                    <a:pt x="92" y="58"/>
                  </a:cubicBezTo>
                  <a:cubicBezTo>
                    <a:pt x="101" y="58"/>
                    <a:pt x="101" y="58"/>
                    <a:pt x="101" y="58"/>
                  </a:cubicBezTo>
                  <a:cubicBezTo>
                    <a:pt x="102" y="61"/>
                    <a:pt x="102" y="61"/>
                    <a:pt x="102" y="61"/>
                  </a:cubicBezTo>
                  <a:lnTo>
                    <a:pt x="93" y="61"/>
                  </a:lnTo>
                  <a:close/>
                  <a:moveTo>
                    <a:pt x="107" y="61"/>
                  </a:moveTo>
                  <a:cubicBezTo>
                    <a:pt x="108" y="64"/>
                    <a:pt x="108" y="64"/>
                    <a:pt x="108" y="64"/>
                  </a:cubicBezTo>
                  <a:cubicBezTo>
                    <a:pt x="99" y="64"/>
                    <a:pt x="99" y="64"/>
                    <a:pt x="99" y="64"/>
                  </a:cubicBezTo>
                  <a:cubicBezTo>
                    <a:pt x="98" y="61"/>
                    <a:pt x="98" y="61"/>
                    <a:pt x="98" y="61"/>
                  </a:cubicBezTo>
                  <a:lnTo>
                    <a:pt x="107" y="61"/>
                  </a:lnTo>
                  <a:close/>
                  <a:moveTo>
                    <a:pt x="103" y="61"/>
                  </a:moveTo>
                  <a:cubicBezTo>
                    <a:pt x="102" y="58"/>
                    <a:pt x="102" y="58"/>
                    <a:pt x="102" y="58"/>
                  </a:cubicBezTo>
                  <a:cubicBezTo>
                    <a:pt x="110" y="58"/>
                    <a:pt x="110" y="58"/>
                    <a:pt x="110" y="58"/>
                  </a:cubicBezTo>
                  <a:cubicBezTo>
                    <a:pt x="111" y="61"/>
                    <a:pt x="111" y="61"/>
                    <a:pt x="111" y="61"/>
                  </a:cubicBezTo>
                  <a:lnTo>
                    <a:pt x="103" y="61"/>
                  </a:lnTo>
                  <a:close/>
                  <a:moveTo>
                    <a:pt x="117" y="61"/>
                  </a:moveTo>
                  <a:cubicBezTo>
                    <a:pt x="118" y="64"/>
                    <a:pt x="118" y="64"/>
                    <a:pt x="118" y="64"/>
                  </a:cubicBezTo>
                  <a:cubicBezTo>
                    <a:pt x="109" y="64"/>
                    <a:pt x="109" y="64"/>
                    <a:pt x="109" y="64"/>
                  </a:cubicBezTo>
                  <a:cubicBezTo>
                    <a:pt x="108" y="61"/>
                    <a:pt x="108" y="61"/>
                    <a:pt x="108" y="61"/>
                  </a:cubicBezTo>
                  <a:lnTo>
                    <a:pt x="117" y="61"/>
                  </a:lnTo>
                  <a:close/>
                  <a:moveTo>
                    <a:pt x="122" y="56"/>
                  </a:moveTo>
                  <a:cubicBezTo>
                    <a:pt x="124" y="58"/>
                    <a:pt x="124" y="58"/>
                    <a:pt x="124" y="58"/>
                  </a:cubicBezTo>
                  <a:cubicBezTo>
                    <a:pt x="118" y="58"/>
                    <a:pt x="118" y="58"/>
                    <a:pt x="118" y="58"/>
                  </a:cubicBezTo>
                  <a:cubicBezTo>
                    <a:pt x="116" y="56"/>
                    <a:pt x="116" y="56"/>
                    <a:pt x="116" y="56"/>
                  </a:cubicBezTo>
                  <a:lnTo>
                    <a:pt x="122" y="56"/>
                  </a:lnTo>
                  <a:close/>
                  <a:moveTo>
                    <a:pt x="30" y="8"/>
                  </a:moveTo>
                  <a:cubicBezTo>
                    <a:pt x="30" y="6"/>
                    <a:pt x="32" y="4"/>
                    <a:pt x="34" y="4"/>
                  </a:cubicBezTo>
                  <a:cubicBezTo>
                    <a:pt x="114" y="5"/>
                    <a:pt x="114" y="5"/>
                    <a:pt x="114" y="5"/>
                  </a:cubicBezTo>
                  <a:cubicBezTo>
                    <a:pt x="116" y="5"/>
                    <a:pt x="117" y="6"/>
                    <a:pt x="117" y="8"/>
                  </a:cubicBezTo>
                  <a:cubicBezTo>
                    <a:pt x="117" y="41"/>
                    <a:pt x="117" y="41"/>
                    <a:pt x="117" y="41"/>
                  </a:cubicBezTo>
                  <a:cubicBezTo>
                    <a:pt x="117" y="43"/>
                    <a:pt x="115" y="44"/>
                    <a:pt x="113" y="44"/>
                  </a:cubicBezTo>
                  <a:cubicBezTo>
                    <a:pt x="34" y="44"/>
                    <a:pt x="34" y="44"/>
                    <a:pt x="34" y="44"/>
                  </a:cubicBezTo>
                  <a:cubicBezTo>
                    <a:pt x="32" y="44"/>
                    <a:pt x="30" y="42"/>
                    <a:pt x="30" y="40"/>
                  </a:cubicBezTo>
                  <a:lnTo>
                    <a:pt x="30" y="8"/>
                  </a:lnTo>
                  <a:close/>
                  <a:moveTo>
                    <a:pt x="25" y="54"/>
                  </a:moveTo>
                  <a:cubicBezTo>
                    <a:pt x="25" y="54"/>
                    <a:pt x="25" y="54"/>
                    <a:pt x="26" y="54"/>
                  </a:cubicBezTo>
                  <a:cubicBezTo>
                    <a:pt x="26" y="54"/>
                    <a:pt x="26" y="54"/>
                    <a:pt x="26" y="54"/>
                  </a:cubicBezTo>
                  <a:cubicBezTo>
                    <a:pt x="27" y="54"/>
                    <a:pt x="27" y="54"/>
                    <a:pt x="27" y="54"/>
                  </a:cubicBezTo>
                  <a:cubicBezTo>
                    <a:pt x="28" y="54"/>
                    <a:pt x="28" y="54"/>
                    <a:pt x="28" y="54"/>
                  </a:cubicBezTo>
                  <a:cubicBezTo>
                    <a:pt x="29" y="54"/>
                    <a:pt x="29" y="54"/>
                    <a:pt x="29" y="54"/>
                  </a:cubicBezTo>
                  <a:cubicBezTo>
                    <a:pt x="30" y="54"/>
                    <a:pt x="30" y="54"/>
                    <a:pt x="30" y="54"/>
                  </a:cubicBezTo>
                  <a:cubicBezTo>
                    <a:pt x="30" y="54"/>
                    <a:pt x="30" y="54"/>
                    <a:pt x="30" y="54"/>
                  </a:cubicBezTo>
                  <a:cubicBezTo>
                    <a:pt x="30" y="54"/>
                    <a:pt x="30" y="54"/>
                    <a:pt x="30" y="54"/>
                  </a:cubicBezTo>
                  <a:cubicBezTo>
                    <a:pt x="30" y="54"/>
                    <a:pt x="30" y="54"/>
                    <a:pt x="30" y="54"/>
                  </a:cubicBezTo>
                  <a:cubicBezTo>
                    <a:pt x="30" y="55"/>
                    <a:pt x="29" y="55"/>
                    <a:pt x="29" y="55"/>
                  </a:cubicBezTo>
                  <a:cubicBezTo>
                    <a:pt x="29" y="55"/>
                    <a:pt x="28" y="55"/>
                    <a:pt x="28" y="55"/>
                  </a:cubicBezTo>
                  <a:cubicBezTo>
                    <a:pt x="28" y="55"/>
                    <a:pt x="27" y="55"/>
                    <a:pt x="27" y="55"/>
                  </a:cubicBezTo>
                  <a:cubicBezTo>
                    <a:pt x="27" y="55"/>
                    <a:pt x="26" y="55"/>
                    <a:pt x="26" y="55"/>
                  </a:cubicBezTo>
                  <a:cubicBezTo>
                    <a:pt x="26" y="55"/>
                    <a:pt x="26" y="55"/>
                    <a:pt x="25" y="55"/>
                  </a:cubicBezTo>
                  <a:cubicBezTo>
                    <a:pt x="25" y="55"/>
                    <a:pt x="25" y="54"/>
                    <a:pt x="25" y="54"/>
                  </a:cubicBezTo>
                  <a:cubicBezTo>
                    <a:pt x="25" y="54"/>
                    <a:pt x="25" y="54"/>
                    <a:pt x="25" y="54"/>
                  </a:cubicBezTo>
                  <a:close/>
                  <a:moveTo>
                    <a:pt x="24" y="55"/>
                  </a:moveTo>
                  <a:cubicBezTo>
                    <a:pt x="34" y="55"/>
                    <a:pt x="34" y="55"/>
                    <a:pt x="34" y="55"/>
                  </a:cubicBezTo>
                  <a:cubicBezTo>
                    <a:pt x="32" y="57"/>
                    <a:pt x="32" y="57"/>
                    <a:pt x="32" y="57"/>
                  </a:cubicBezTo>
                  <a:cubicBezTo>
                    <a:pt x="22" y="57"/>
                    <a:pt x="22" y="57"/>
                    <a:pt x="22" y="57"/>
                  </a:cubicBezTo>
                  <a:lnTo>
                    <a:pt x="24" y="55"/>
                  </a:lnTo>
                  <a:close/>
                  <a:moveTo>
                    <a:pt x="21" y="58"/>
                  </a:moveTo>
                  <a:cubicBezTo>
                    <a:pt x="25" y="58"/>
                    <a:pt x="25" y="58"/>
                    <a:pt x="25" y="58"/>
                  </a:cubicBezTo>
                  <a:cubicBezTo>
                    <a:pt x="23" y="60"/>
                    <a:pt x="23" y="60"/>
                    <a:pt x="23" y="60"/>
                  </a:cubicBezTo>
                  <a:cubicBezTo>
                    <a:pt x="19" y="60"/>
                    <a:pt x="19" y="60"/>
                    <a:pt x="19" y="60"/>
                  </a:cubicBezTo>
                  <a:lnTo>
                    <a:pt x="21" y="58"/>
                  </a:lnTo>
                  <a:close/>
                  <a:moveTo>
                    <a:pt x="19" y="61"/>
                  </a:moveTo>
                  <a:cubicBezTo>
                    <a:pt x="27" y="61"/>
                    <a:pt x="27" y="61"/>
                    <a:pt x="27" y="61"/>
                  </a:cubicBezTo>
                  <a:cubicBezTo>
                    <a:pt x="25" y="64"/>
                    <a:pt x="25" y="64"/>
                    <a:pt x="25" y="64"/>
                  </a:cubicBezTo>
                  <a:cubicBezTo>
                    <a:pt x="16" y="64"/>
                    <a:pt x="16" y="64"/>
                    <a:pt x="16" y="64"/>
                  </a:cubicBezTo>
                  <a:lnTo>
                    <a:pt x="19" y="61"/>
                  </a:lnTo>
                  <a:close/>
                  <a:moveTo>
                    <a:pt x="37" y="68"/>
                  </a:moveTo>
                  <a:cubicBezTo>
                    <a:pt x="14" y="67"/>
                    <a:pt x="14" y="67"/>
                    <a:pt x="14" y="67"/>
                  </a:cubicBezTo>
                  <a:cubicBezTo>
                    <a:pt x="16" y="64"/>
                    <a:pt x="16" y="64"/>
                    <a:pt x="16" y="64"/>
                  </a:cubicBezTo>
                  <a:cubicBezTo>
                    <a:pt x="38" y="64"/>
                    <a:pt x="38" y="64"/>
                    <a:pt x="38" y="64"/>
                  </a:cubicBezTo>
                  <a:lnTo>
                    <a:pt x="37" y="68"/>
                  </a:lnTo>
                  <a:close/>
                  <a:moveTo>
                    <a:pt x="55" y="80"/>
                  </a:moveTo>
                  <a:cubicBezTo>
                    <a:pt x="56" y="77"/>
                    <a:pt x="56" y="77"/>
                    <a:pt x="56" y="77"/>
                  </a:cubicBezTo>
                  <a:cubicBezTo>
                    <a:pt x="56" y="77"/>
                    <a:pt x="56" y="77"/>
                    <a:pt x="56" y="77"/>
                  </a:cubicBezTo>
                  <a:cubicBezTo>
                    <a:pt x="57" y="72"/>
                    <a:pt x="57" y="72"/>
                    <a:pt x="57" y="72"/>
                  </a:cubicBezTo>
                  <a:cubicBezTo>
                    <a:pt x="58" y="72"/>
                    <a:pt x="58" y="72"/>
                    <a:pt x="58" y="72"/>
                  </a:cubicBezTo>
                  <a:cubicBezTo>
                    <a:pt x="58" y="70"/>
                    <a:pt x="58" y="70"/>
                    <a:pt x="58" y="70"/>
                  </a:cubicBezTo>
                  <a:cubicBezTo>
                    <a:pt x="86" y="71"/>
                    <a:pt x="86" y="71"/>
                    <a:pt x="86" y="71"/>
                  </a:cubicBezTo>
                  <a:cubicBezTo>
                    <a:pt x="87" y="72"/>
                    <a:pt x="87" y="72"/>
                    <a:pt x="87" y="72"/>
                  </a:cubicBezTo>
                  <a:cubicBezTo>
                    <a:pt x="87" y="72"/>
                    <a:pt x="87" y="72"/>
                    <a:pt x="87" y="72"/>
                  </a:cubicBezTo>
                  <a:cubicBezTo>
                    <a:pt x="87" y="77"/>
                    <a:pt x="87" y="77"/>
                    <a:pt x="87" y="77"/>
                  </a:cubicBezTo>
                  <a:cubicBezTo>
                    <a:pt x="87" y="77"/>
                    <a:pt x="87" y="78"/>
                    <a:pt x="87" y="78"/>
                  </a:cubicBezTo>
                  <a:cubicBezTo>
                    <a:pt x="88" y="80"/>
                    <a:pt x="88" y="80"/>
                    <a:pt x="88" y="80"/>
                  </a:cubicBezTo>
                  <a:lnTo>
                    <a:pt x="55" y="80"/>
                  </a:lnTo>
                  <a:close/>
                  <a:moveTo>
                    <a:pt x="39" y="68"/>
                  </a:moveTo>
                  <a:cubicBezTo>
                    <a:pt x="40" y="64"/>
                    <a:pt x="40" y="64"/>
                    <a:pt x="40" y="64"/>
                  </a:cubicBezTo>
                  <a:cubicBezTo>
                    <a:pt x="94" y="65"/>
                    <a:pt x="94" y="65"/>
                    <a:pt x="94" y="65"/>
                  </a:cubicBezTo>
                  <a:cubicBezTo>
                    <a:pt x="94" y="68"/>
                    <a:pt x="94" y="68"/>
                    <a:pt x="94" y="68"/>
                  </a:cubicBezTo>
                  <a:lnTo>
                    <a:pt x="39" y="68"/>
                  </a:lnTo>
                  <a:close/>
                  <a:moveTo>
                    <a:pt x="96" y="68"/>
                  </a:moveTo>
                  <a:cubicBezTo>
                    <a:pt x="96" y="65"/>
                    <a:pt x="96" y="65"/>
                    <a:pt x="96" y="65"/>
                  </a:cubicBezTo>
                  <a:cubicBezTo>
                    <a:pt x="106" y="65"/>
                    <a:pt x="106" y="65"/>
                    <a:pt x="106" y="65"/>
                  </a:cubicBezTo>
                  <a:cubicBezTo>
                    <a:pt x="107" y="68"/>
                    <a:pt x="107" y="68"/>
                    <a:pt x="107" y="68"/>
                  </a:cubicBezTo>
                  <a:lnTo>
                    <a:pt x="96" y="68"/>
                  </a:lnTo>
                  <a:close/>
                  <a:moveTo>
                    <a:pt x="108" y="68"/>
                  </a:moveTo>
                  <a:cubicBezTo>
                    <a:pt x="107" y="65"/>
                    <a:pt x="107" y="65"/>
                    <a:pt x="107" y="65"/>
                  </a:cubicBezTo>
                  <a:cubicBezTo>
                    <a:pt x="129" y="65"/>
                    <a:pt x="129" y="65"/>
                    <a:pt x="129" y="65"/>
                  </a:cubicBezTo>
                  <a:cubicBezTo>
                    <a:pt x="131" y="68"/>
                    <a:pt x="131" y="68"/>
                    <a:pt x="131" y="68"/>
                  </a:cubicBezTo>
                  <a:lnTo>
                    <a:pt x="108" y="68"/>
                  </a:lnTo>
                  <a:close/>
                </a:path>
              </a:pathLst>
            </a:custGeom>
            <a:solidFill>
              <a:srgbClr val="FFFFFF"/>
            </a:solidFill>
            <a:ln w="9525">
              <a:noFill/>
              <a:round/>
            </a:ln>
          </p:spPr>
          <p:txBody>
            <a:bodyPr anchor="ctr"/>
            <a:lstStyle/>
            <a:p>
              <a:pPr algn="ctr"/>
            </a:p>
          </p:txBody>
        </p:sp>
      </p:grpSp>
      <p:sp>
        <p:nvSpPr>
          <p:cNvPr id="12" name="Oval 107"/>
          <p:cNvSpPr/>
          <p:nvPr/>
        </p:nvSpPr>
        <p:spPr bwMode="auto">
          <a:xfrm>
            <a:off x="4194793" y="2243021"/>
            <a:ext cx="755342" cy="752198"/>
          </a:xfrm>
          <a:prstGeom prst="ellipse">
            <a:avLst/>
          </a:prstGeom>
          <a:solidFill>
            <a:schemeClr val="bg1">
              <a:lumMod val="75000"/>
            </a:schemeClr>
          </a:solidFill>
          <a:ln w="19050">
            <a:solidFill>
              <a:schemeClr val="bg1">
                <a:lumMod val="50000"/>
              </a:schemeClr>
            </a:solidFill>
            <a:round/>
          </a:ln>
        </p:spPr>
        <p:txBody>
          <a:bodyPr vert="horz" wrap="none" lIns="91440" tIns="45720" rIns="91440" bIns="45720" anchor="ctr" anchorCtr="1" compatLnSpc="1">
            <a:normAutofit/>
          </a:bodyPr>
          <a:lstStyle/>
          <a:p>
            <a:pPr algn="ctr"/>
            <a:r>
              <a:rPr lang="zh-CN" altLang="en-US" sz="1200" b="1" dirty="0">
                <a:solidFill>
                  <a:schemeClr val="bg1"/>
                </a:solidFill>
              </a:rPr>
              <a:t>幻觉性空间</a:t>
            </a:r>
            <a:endParaRPr lang="zh-CN" altLang="en-US" sz="1200" b="1" dirty="0">
              <a:solidFill>
                <a:schemeClr val="bg1"/>
              </a:solidFill>
            </a:endParaRPr>
          </a:p>
        </p:txBody>
      </p:sp>
      <p:sp>
        <p:nvSpPr>
          <p:cNvPr id="21" name="Freeform: Shape 196"/>
          <p:cNvSpPr/>
          <p:nvPr/>
        </p:nvSpPr>
        <p:spPr bwMode="auto">
          <a:xfrm>
            <a:off x="491166" y="1023311"/>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ln>
        </p:spPr>
        <p:txBody>
          <a:bodyPr anchor="ctr"/>
          <a:lstStyle/>
          <a:p>
            <a:pPr algn="ctr"/>
          </a:p>
        </p:txBody>
      </p:sp>
      <p:sp>
        <p:nvSpPr>
          <p:cNvPr id="25" name="Freeform: Shape 204"/>
          <p:cNvSpPr/>
          <p:nvPr/>
        </p:nvSpPr>
        <p:spPr bwMode="auto">
          <a:xfrm>
            <a:off x="8365334" y="107780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5"/>
          </a:solidFill>
          <a:ln w="9525">
            <a:noFill/>
            <a:round/>
          </a:ln>
        </p:spPr>
        <p:txBody>
          <a:bodyPr anchor="ctr"/>
          <a:lstStyle/>
          <a:p>
            <a:pPr algn="ctr"/>
          </a:p>
        </p:txBody>
      </p:sp>
      <p:sp>
        <p:nvSpPr>
          <p:cNvPr id="26" name="Freeform: Shape 206"/>
          <p:cNvSpPr/>
          <p:nvPr/>
        </p:nvSpPr>
        <p:spPr bwMode="auto">
          <a:xfrm>
            <a:off x="8365334" y="202933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6"/>
          </a:solidFill>
          <a:ln w="9525">
            <a:noFill/>
            <a:round/>
          </a:ln>
        </p:spPr>
        <p:txBody>
          <a:bodyPr anchor="ctr"/>
          <a:lstStyle/>
          <a:p>
            <a:pPr algn="ctr"/>
          </a:p>
        </p:txBody>
      </p:sp>
      <p:sp>
        <p:nvSpPr>
          <p:cNvPr id="27" name="Freeform: Shape 208"/>
          <p:cNvSpPr/>
          <p:nvPr/>
        </p:nvSpPr>
        <p:spPr bwMode="auto">
          <a:xfrm>
            <a:off x="8365334" y="296054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ln>
        </p:spPr>
        <p:txBody>
          <a:bodyPr anchor="ctr"/>
          <a:lstStyle/>
          <a:p>
            <a:pPr algn="ctr"/>
          </a:p>
        </p:txBody>
      </p:sp>
      <p:sp>
        <p:nvSpPr>
          <p:cNvPr id="28" name="Freeform: Shape 210"/>
          <p:cNvSpPr/>
          <p:nvPr/>
        </p:nvSpPr>
        <p:spPr bwMode="auto">
          <a:xfrm>
            <a:off x="8365334" y="3905088"/>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ln>
        </p:spPr>
        <p:txBody>
          <a:bodyPr anchor="ctr"/>
          <a:lstStyle/>
          <a:p>
            <a:pPr algn="ctr"/>
          </a:p>
        </p:txBody>
      </p:sp>
      <p:sp>
        <p:nvSpPr>
          <p:cNvPr id="49" name="TextBox 56"/>
          <p:cNvSpPr txBox="1"/>
          <p:nvPr/>
        </p:nvSpPr>
        <p:spPr bwMode="auto">
          <a:xfrm>
            <a:off x="6158865" y="1077595"/>
            <a:ext cx="2082800" cy="232410"/>
          </a:xfrm>
          <a:prstGeom prst="rect">
            <a:avLst/>
          </a:prstGeom>
          <a:noFill/>
          <a:ln>
            <a:noFill/>
          </a:ln>
        </p:spPr>
        <p:txBody>
          <a:bodyPr wrap="none" lIns="0" tIns="0" rIns="432000" bIns="0" anchor="ctr" anchorCtr="0">
            <a:normAutofit/>
          </a:bodyPr>
          <a:lstStyle/>
          <a:p>
            <a:pPr algn="ctr" latinLnBrk="0"/>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幻觉性空间的构成有以下几种形式</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41" name="TextBox 68"/>
          <p:cNvSpPr txBox="1"/>
          <p:nvPr/>
        </p:nvSpPr>
        <p:spPr bwMode="auto">
          <a:xfrm>
            <a:off x="6158865" y="2019935"/>
            <a:ext cx="2082800" cy="232410"/>
          </a:xfrm>
          <a:prstGeom prst="rect">
            <a:avLst/>
          </a:prstGeom>
          <a:noFill/>
        </p:spPr>
        <p:txBody>
          <a:bodyPr wrap="none" lIns="0" tIns="0" rIns="432000" bIns="0" anchor="ctr" anchorCtr="0">
            <a:normAutofit/>
          </a:bodyPr>
          <a:lstStyle/>
          <a:p>
            <a:pPr algn="ctr" latinLnBrk="0"/>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（1）利用形的大小差异来表现空间感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39" name="TextBox 71"/>
          <p:cNvSpPr txBox="1"/>
          <p:nvPr/>
        </p:nvSpPr>
        <p:spPr bwMode="auto">
          <a:xfrm>
            <a:off x="6159500" y="2969895"/>
            <a:ext cx="2082800" cy="232410"/>
          </a:xfrm>
          <a:prstGeom prst="rect">
            <a:avLst/>
          </a:prstGeom>
          <a:noFill/>
        </p:spPr>
        <p:txBody>
          <a:bodyPr wrap="none" lIns="0" tIns="0" rIns="432000" bIns="0" anchor="ctr" anchorCtr="0">
            <a:normAutofit/>
          </a:bodyPr>
          <a:lstStyle/>
          <a:p>
            <a:pPr algn="ctr" latinLnBrk="0"/>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2</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）利用形的间隔疏密来表现空间感</a:t>
            </a:r>
            <a:endParaRPr lang="zh-CN" altLang="en-US" sz="1200">
              <a:solidFill>
                <a:schemeClr val="accent3">
                  <a:lumMod val="100000"/>
                </a:schemeClr>
              </a:solidFill>
              <a:effectLst/>
            </a:endParaRPr>
          </a:p>
        </p:txBody>
      </p:sp>
      <p:sp>
        <p:nvSpPr>
          <p:cNvPr id="37" name="TextBox 74"/>
          <p:cNvSpPr txBox="1"/>
          <p:nvPr/>
        </p:nvSpPr>
        <p:spPr bwMode="auto">
          <a:xfrm>
            <a:off x="6020435" y="3914775"/>
            <a:ext cx="2082800" cy="232410"/>
          </a:xfrm>
          <a:prstGeom prst="rect">
            <a:avLst/>
          </a:prstGeom>
          <a:noFill/>
        </p:spPr>
        <p:txBody>
          <a:bodyPr wrap="none" lIns="0" tIns="0" rIns="432000" bIns="0" anchor="ctr" anchorCtr="0">
            <a:normAutofit/>
          </a:bodyPr>
          <a:lstStyle/>
          <a:p>
            <a:pPr algn="ctr" latinLnBrk="0"/>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3</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）利用面的转折来表现空间感</a:t>
            </a:r>
            <a:endParaRPr lang="zh-CN" altLang="en-US" sz="1200">
              <a:solidFill>
                <a:schemeClr val="accent4">
                  <a:lumMod val="100000"/>
                </a:schemeClr>
              </a:solidFill>
              <a:effectLst/>
            </a:endParaRPr>
          </a:p>
        </p:txBody>
      </p:sp>
      <p:sp>
        <p:nvSpPr>
          <p:cNvPr id="76" name="Title 1"/>
          <p:cNvSpPr txBox="1"/>
          <p:nvPr/>
        </p:nvSpPr>
        <p:spPr>
          <a:xfrm>
            <a:off x="901570" y="38561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cs typeface="+mn-cs"/>
              </a:rPr>
              <a:t>2.幻觉性空间</a:t>
            </a:r>
            <a:endParaRPr lang="zh-CN" altLang="en-US"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32485" y="1109980"/>
            <a:ext cx="2065655" cy="2215515"/>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指形象在画面中不与画面平行，具有高度、宽度和厚度的立体感。在平面设计中，具有长、宽、高三维空间关系的空间就是幻觉性空间，也称三维立体空间。在幻觉性空间里，形象之间有远近、前后之分，画面中的空间有纵深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 calcmode="lin" valueType="num">
                                      <p:cBhvr>
                                        <p:cTn id="7" dur="1000" fill="hold"/>
                                        <p:tgtEl>
                                          <p:spTgt spid="12">
                                            <p:bg/>
                                          </p:spTgt>
                                        </p:tgtEl>
                                        <p:attrNameLst>
                                          <p:attrName>ppt_w</p:attrName>
                                        </p:attrNameLst>
                                      </p:cBhvr>
                                      <p:tavLst>
                                        <p:tav tm="0">
                                          <p:val>
                                            <p:fltVal val="0"/>
                                          </p:val>
                                        </p:tav>
                                        <p:tav tm="100000">
                                          <p:val>
                                            <p:strVal val="#ppt_w"/>
                                          </p:val>
                                        </p:tav>
                                      </p:tavLst>
                                    </p:anim>
                                    <p:anim calcmode="lin" valueType="num">
                                      <p:cBhvr>
                                        <p:cTn id="8" dur="1000" fill="hold"/>
                                        <p:tgtEl>
                                          <p:spTgt spid="12">
                                            <p:bg/>
                                          </p:spTgt>
                                        </p:tgtEl>
                                        <p:attrNameLst>
                                          <p:attrName>ppt_h</p:attrName>
                                        </p:attrNameLst>
                                      </p:cBhvr>
                                      <p:tavLst>
                                        <p:tav tm="0">
                                          <p:val>
                                            <p:fltVal val="0"/>
                                          </p:val>
                                        </p:tav>
                                        <p:tav tm="100000">
                                          <p:val>
                                            <p:strVal val="#ppt_h"/>
                                          </p:val>
                                        </p:tav>
                                      </p:tavLst>
                                    </p:anim>
                                    <p:anim calcmode="lin" valueType="num">
                                      <p:cBhvr>
                                        <p:cTn id="9" dur="1000" fill="hold"/>
                                        <p:tgtEl>
                                          <p:spTgt spid="12">
                                            <p:bg/>
                                          </p:spTgt>
                                        </p:tgtEl>
                                        <p:attrNameLst>
                                          <p:attrName>style.rotation</p:attrName>
                                        </p:attrNameLst>
                                      </p:cBhvr>
                                      <p:tavLst>
                                        <p:tav tm="0">
                                          <p:val>
                                            <p:fltVal val="90"/>
                                          </p:val>
                                        </p:tav>
                                        <p:tav tm="100000">
                                          <p:val>
                                            <p:fltVal val="0"/>
                                          </p:val>
                                        </p:tav>
                                      </p:tavLst>
                                    </p:anim>
                                    <p:animEffect transition="in" filter="fade">
                                      <p:cBhvr>
                                        <p:cTn id="10" dur="1000"/>
                                        <p:tgtEl>
                                          <p:spTgt spid="12">
                                            <p:bg/>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p:cTn id="15"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1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1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down)">
                                      <p:cBhvr>
                                        <p:cTn id="23" dur="500"/>
                                        <p:tgtEl>
                                          <p:spTgt spid="6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wipe(down)">
                                      <p:cBhvr>
                                        <p:cTn id="28" dur="500"/>
                                        <p:tgtEl>
                                          <p:spTgt spid="6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left)">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up)">
                                      <p:cBhvr>
                                        <p:cTn id="48" dur="500"/>
                                        <p:tgtEl>
                                          <p:spTgt spid="7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wipe(right)">
                                      <p:cBhvr>
                                        <p:cTn id="53" dur="500"/>
                                        <p:tgtEl>
                                          <p:spTgt spid="7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wipe(down)">
                                      <p:cBhvr>
                                        <p:cTn id="58" dur="500"/>
                                        <p:tgtEl>
                                          <p:spTgt spid="75"/>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500"/>
                                        <p:tgtEl>
                                          <p:spTgt spid="25"/>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barn(inVertical)">
                                      <p:cBhvr>
                                        <p:cTn id="71" dur="500"/>
                                        <p:tgtEl>
                                          <p:spTgt spid="2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barn(inVertical)">
                                      <p:cBhvr>
                                        <p:cTn id="74" dur="500"/>
                                        <p:tgtEl>
                                          <p:spTgt spid="27"/>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barn(inVertical)">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build="p"/>
      <p:bldP spid="21" grpId="0" bldLvl="0" animBg="1"/>
      <p:bldP spid="25" grpId="0" bldLvl="0" animBg="1"/>
      <p:bldP spid="26" grpId="0" bldLvl="0" animBg="1"/>
      <p:bldP spid="27" grpId="0" bldLvl="0" animBg="1"/>
      <p:bldP spid="28"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（1）利用形的大小差异来表现空间感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由于透视的原因，</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大小相同的形象会因远近的不同而使人产生大小不同的感觉，感觉离我们近的形象大，离我们远</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的形象小</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，从而形成了形与形之间的先后远近感，体现了画面中的纵深空间。见下图。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80"/>
          <p:cNvPicPr>
            <a:picLocks noChangeAspect="1"/>
          </p:cNvPicPr>
          <p:nvPr/>
        </p:nvPicPr>
        <p:blipFill>
          <a:blip r:embed="rId2"/>
          <a:stretch>
            <a:fillRect/>
          </a:stretch>
        </p:blipFill>
        <p:spPr>
          <a:xfrm>
            <a:off x="645160" y="2846070"/>
            <a:ext cx="4159885" cy="855980"/>
          </a:xfrm>
          <a:prstGeom prst="rect">
            <a:avLst/>
          </a:prstGeom>
        </p:spPr>
      </p:pic>
      <p:pic>
        <p:nvPicPr>
          <p:cNvPr id="4" name="图片 3" descr="图3-81"/>
          <p:cNvPicPr>
            <a:picLocks noChangeAspect="1"/>
          </p:cNvPicPr>
          <p:nvPr/>
        </p:nvPicPr>
        <p:blipFill>
          <a:blip r:embed="rId3"/>
          <a:stretch>
            <a:fillRect/>
          </a:stretch>
        </p:blipFill>
        <p:spPr>
          <a:xfrm>
            <a:off x="5544185" y="1805305"/>
            <a:ext cx="2836545" cy="26841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002831" y="1248016"/>
            <a:ext cx="1015571" cy="3105721"/>
            <a:chOff x="3402496" y="1308976"/>
            <a:chExt cx="1015571" cy="3105721"/>
          </a:xfrm>
        </p:grpSpPr>
        <p:sp>
          <p:nvSpPr>
            <p:cNvPr id="35" name="任意多边形 47"/>
            <p:cNvSpPr/>
            <p:nvPr/>
          </p:nvSpPr>
          <p:spPr>
            <a:xfrm flipV="1">
              <a:off x="3402496"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7" name="组合 36"/>
            <p:cNvGrpSpPr/>
            <p:nvPr/>
          </p:nvGrpSpPr>
          <p:grpSpPr>
            <a:xfrm>
              <a:off x="3523117" y="1733261"/>
              <a:ext cx="244890" cy="2125880"/>
              <a:chOff x="1404969" y="2714017"/>
              <a:chExt cx="274202" cy="2464677"/>
            </a:xfrm>
          </p:grpSpPr>
          <p:cxnSp>
            <p:nvCxnSpPr>
              <p:cNvPr id="38" name="直接连接符 3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1184275" y="1591945"/>
            <a:ext cx="652145" cy="2620010"/>
            <a:chOff x="3594370" y="2456744"/>
            <a:chExt cx="652142" cy="1871874"/>
          </a:xfrm>
        </p:grpSpPr>
        <p:sp>
          <p:nvSpPr>
            <p:cNvPr id="36" name="同侧圆角矩形 48"/>
            <p:cNvSpPr/>
            <p:nvPr/>
          </p:nvSpPr>
          <p:spPr>
            <a:xfrm flipV="1">
              <a:off x="3594370" y="2456744"/>
              <a:ext cx="652142" cy="1871874"/>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任意多边形 14"/>
            <p:cNvSpPr/>
            <p:nvPr/>
          </p:nvSpPr>
          <p:spPr bwMode="auto">
            <a:xfrm>
              <a:off x="3733434" y="3831841"/>
              <a:ext cx="372743" cy="3806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p>
          </p:txBody>
        </p:sp>
      </p:grpSp>
      <p:sp>
        <p:nvSpPr>
          <p:cNvPr id="30" name="文本框 30"/>
          <p:cNvSpPr txBox="1"/>
          <p:nvPr/>
        </p:nvSpPr>
        <p:spPr bwMode="auto">
          <a:xfrm>
            <a:off x="2411730" y="1672590"/>
            <a:ext cx="1504315" cy="2242185"/>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just">
              <a:lnSpc>
                <a:spcPct val="120000"/>
              </a:lnSpc>
              <a:defRPr/>
            </a:pPr>
            <a:r>
              <a:rPr lang="en-US" altLang="zh-CN" sz="1200">
                <a:solidFill>
                  <a:schemeClr val="tx1">
                    <a:lumMod val="85000"/>
                    <a:lumOff val="15000"/>
                  </a:schemeClr>
                </a:solidFill>
              </a:rPr>
              <a:t>          </a:t>
            </a:r>
            <a:r>
              <a:rPr lang="zh-CN" altLang="en-US" sz="1200">
                <a:solidFill>
                  <a:schemeClr val="tx1">
                    <a:lumMod val="85000"/>
                    <a:lumOff val="15000"/>
                  </a:schemeClr>
                </a:solidFill>
              </a:rPr>
              <a:t>如果元素每一单位的形状和面积均完全相等，则它就是一个重复的元素。重复的元素是规律的元素的一种，也是最简单的一种。</a:t>
            </a:r>
            <a:endParaRPr lang="zh-CN" altLang="en-US" sz="1200">
              <a:solidFill>
                <a:schemeClr val="tx1">
                  <a:lumMod val="85000"/>
                  <a:lumOff val="15000"/>
                </a:schemeClr>
              </a:solidFill>
            </a:endParaRPr>
          </a:p>
        </p:txBody>
      </p:sp>
      <p:sp>
        <p:nvSpPr>
          <p:cNvPr id="76" name="Title 1"/>
          <p:cNvSpPr txBox="1"/>
          <p:nvPr/>
        </p:nvSpPr>
        <p:spPr>
          <a:xfrm>
            <a:off x="490855" y="282575"/>
            <a:ext cx="17284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16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）重复的类型</a:t>
            </a:r>
            <a:endParaRPr lang="zh-CN" altLang="en-US" sz="16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27150" y="1884680"/>
            <a:ext cx="368935" cy="1701165"/>
          </a:xfrm>
          <a:prstGeom prst="rect">
            <a:avLst/>
          </a:prstGeom>
          <a:noFill/>
        </p:spPr>
        <p:txBody>
          <a:bodyPr vert="eaVert" wrap="square" lIns="0" tIns="0" rIns="0" bIns="0" rtlCol="0">
            <a:spAutoFit/>
          </a:bodyPr>
          <a:p>
            <a:pPr algn="ctr" eaLnBrk="1" latinLnBrk="0" hangingPunct="1">
              <a:lnSpc>
                <a:spcPct val="150000"/>
              </a:lnSpc>
            </a:pPr>
            <a:r>
              <a:rPr lang="zh-CN" altLang="en-US" sz="1600" b="1">
                <a:solidFill>
                  <a:schemeClr val="accent1">
                    <a:lumMod val="50000"/>
                  </a:schemeClr>
                </a:solidFill>
              </a:rPr>
              <a:t>元素的重复</a:t>
            </a:r>
            <a:endParaRPr lang="zh-CN" altLang="en-US" sz="1600" b="1">
              <a:solidFill>
                <a:schemeClr val="accent1">
                  <a:lumMod val="50000"/>
                </a:schemeClr>
              </a:solidFill>
            </a:endParaRPr>
          </a:p>
        </p:txBody>
      </p:sp>
      <p:pic>
        <p:nvPicPr>
          <p:cNvPr id="2" name="图片 1" descr="图3-2"/>
          <p:cNvPicPr>
            <a:picLocks noChangeAspect="1"/>
          </p:cNvPicPr>
          <p:nvPr/>
        </p:nvPicPr>
        <p:blipFill>
          <a:blip r:embed="rId2"/>
          <a:stretch>
            <a:fillRect/>
          </a:stretch>
        </p:blipFill>
        <p:spPr>
          <a:xfrm>
            <a:off x="4794250" y="1247775"/>
            <a:ext cx="2866390" cy="28975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1000" fill="hold"/>
                                        <p:tgtEl>
                                          <p:spTgt spid="73"/>
                                        </p:tgtEl>
                                        <p:attrNameLst>
                                          <p:attrName>ppt_w</p:attrName>
                                        </p:attrNameLst>
                                      </p:cBhvr>
                                      <p:tavLst>
                                        <p:tav tm="0">
                                          <p:val>
                                            <p:fltVal val="0"/>
                                          </p:val>
                                        </p:tav>
                                        <p:tav tm="100000">
                                          <p:val>
                                            <p:strVal val="#ppt_w"/>
                                          </p:val>
                                        </p:tav>
                                      </p:tavLst>
                                    </p:anim>
                                    <p:anim calcmode="lin" valueType="num">
                                      <p:cBhvr>
                                        <p:cTn id="8" dur="1000" fill="hold"/>
                                        <p:tgtEl>
                                          <p:spTgt spid="73"/>
                                        </p:tgtEl>
                                        <p:attrNameLst>
                                          <p:attrName>ppt_h</p:attrName>
                                        </p:attrNameLst>
                                      </p:cBhvr>
                                      <p:tavLst>
                                        <p:tav tm="0">
                                          <p:val>
                                            <p:fltVal val="0"/>
                                          </p:val>
                                        </p:tav>
                                        <p:tav tm="100000">
                                          <p:val>
                                            <p:strVal val="#ppt_h"/>
                                          </p:val>
                                        </p:tav>
                                      </p:tavLst>
                                    </p:anim>
                                    <p:anim calcmode="lin" valueType="num">
                                      <p:cBhvr>
                                        <p:cTn id="9" dur="1000" fill="hold"/>
                                        <p:tgtEl>
                                          <p:spTgt spid="73"/>
                                        </p:tgtEl>
                                        <p:attrNameLst>
                                          <p:attrName>style.rotation</p:attrName>
                                        </p:attrNameLst>
                                      </p:cBhvr>
                                      <p:tavLst>
                                        <p:tav tm="0">
                                          <p:val>
                                            <p:fltVal val="90"/>
                                          </p:val>
                                        </p:tav>
                                        <p:tav tm="100000">
                                          <p:val>
                                            <p:fltVal val="0"/>
                                          </p:val>
                                        </p:tav>
                                      </p:tavLst>
                                    </p:anim>
                                    <p:animEffect transition="in" filter="fade">
                                      <p:cBhvr>
                                        <p:cTn id="10" dur="1000"/>
                                        <p:tgtEl>
                                          <p:spTgt spid="73"/>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down)">
                                      <p:cBhvr>
                                        <p:cTn id="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2</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）利用形的间隔疏密来表现空间感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细小的形状或线条排列的疏密变化可以产生空间感。排列的间距越大，感觉离我们越近，排列的间距越小，感觉离我们越远。这就产生了一种起伏变化的空间距离感。见下图。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5" name="图片 4" descr="图3-82"/>
          <p:cNvPicPr>
            <a:picLocks noChangeAspect="1"/>
          </p:cNvPicPr>
          <p:nvPr/>
        </p:nvPicPr>
        <p:blipFill>
          <a:blip r:embed="rId2"/>
          <a:stretch>
            <a:fillRect/>
          </a:stretch>
        </p:blipFill>
        <p:spPr>
          <a:xfrm>
            <a:off x="1330960" y="1847215"/>
            <a:ext cx="2515870" cy="2515870"/>
          </a:xfrm>
          <a:prstGeom prst="rect">
            <a:avLst/>
          </a:prstGeom>
        </p:spPr>
      </p:pic>
      <p:pic>
        <p:nvPicPr>
          <p:cNvPr id="6" name="图片 5" descr="图3-83"/>
          <p:cNvPicPr>
            <a:picLocks noChangeAspect="1"/>
          </p:cNvPicPr>
          <p:nvPr/>
        </p:nvPicPr>
        <p:blipFill>
          <a:blip r:embed="rId3"/>
          <a:stretch>
            <a:fillRect/>
          </a:stretch>
        </p:blipFill>
        <p:spPr>
          <a:xfrm>
            <a:off x="5352415" y="1803400"/>
            <a:ext cx="2595245" cy="26041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7318375" cy="104584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3</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）利用面的转折来表现空间感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面的连接、弯曲、旋转可以形成体，而体是空间中的实体，因此，能够形成体的面都具有视觉上的空间感。利用面的转折可使形象具有高度、宽度、厚度的三维立体效果，因此画面中自然就形成了带有纵深感的三维立体空间关系。利用曲线、折线的多数量重复有序排列，还可以形成半立体空间层次。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84"/>
          <p:cNvPicPr>
            <a:picLocks noChangeAspect="1"/>
          </p:cNvPicPr>
          <p:nvPr/>
        </p:nvPicPr>
        <p:blipFill>
          <a:blip r:embed="rId2"/>
          <a:stretch>
            <a:fillRect/>
          </a:stretch>
        </p:blipFill>
        <p:spPr>
          <a:xfrm>
            <a:off x="986155" y="2882265"/>
            <a:ext cx="3542030" cy="1291590"/>
          </a:xfrm>
          <a:prstGeom prst="rect">
            <a:avLst/>
          </a:prstGeom>
        </p:spPr>
      </p:pic>
      <p:pic>
        <p:nvPicPr>
          <p:cNvPr id="7" name="图片 6" descr="图3-85"/>
          <p:cNvPicPr>
            <a:picLocks noChangeAspect="1"/>
          </p:cNvPicPr>
          <p:nvPr/>
        </p:nvPicPr>
        <p:blipFill>
          <a:blip r:embed="rId3"/>
          <a:stretch>
            <a:fillRect/>
          </a:stretch>
        </p:blipFill>
        <p:spPr>
          <a:xfrm>
            <a:off x="5378450" y="1984375"/>
            <a:ext cx="2665095" cy="26682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433298" y="1020770"/>
            <a:ext cx="1402373" cy="1397554"/>
            <a:chOff x="2433298" y="1020770"/>
            <a:chExt cx="1402373" cy="1397554"/>
          </a:xfrm>
        </p:grpSpPr>
        <p:sp>
          <p:nvSpPr>
            <p:cNvPr id="16" name="Freeform: Shape 4"/>
            <p:cNvSpPr/>
            <p:nvPr/>
          </p:nvSpPr>
          <p:spPr bwMode="auto">
            <a:xfrm>
              <a:off x="2663653" y="1251125"/>
              <a:ext cx="939734" cy="939734"/>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none" lIns="0" tIns="0" rIns="0" bIns="0" anchor="ctr" anchorCtr="1" compatLnSpc="1">
              <a:normAutofit/>
            </a:bodyPr>
            <a:lstStyle/>
            <a:p>
              <a:pPr algn="ct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共用面</a:t>
              </a:r>
              <a:endParaRPr lang="zh-CN" altLang="en-US">
                <a:solidFill>
                  <a:schemeClr val="bg1"/>
                </a:solidFill>
              </a:endParaRPr>
            </a:p>
          </p:txBody>
        </p:sp>
        <p:sp>
          <p:nvSpPr>
            <p:cNvPr id="17" name="Freeform: Shape 5"/>
            <p:cNvSpPr/>
            <p:nvPr/>
          </p:nvSpPr>
          <p:spPr bwMode="auto">
            <a:xfrm>
              <a:off x="2433298" y="1020770"/>
              <a:ext cx="1402373" cy="1397554"/>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grpSp>
      <p:grpSp>
        <p:nvGrpSpPr>
          <p:cNvPr id="28" name="组合 27"/>
          <p:cNvGrpSpPr/>
          <p:nvPr/>
        </p:nvGrpSpPr>
        <p:grpSpPr>
          <a:xfrm>
            <a:off x="2017887" y="2302664"/>
            <a:ext cx="1248160" cy="1247196"/>
            <a:chOff x="2017887" y="2302664"/>
            <a:chExt cx="1248160" cy="1247196"/>
          </a:xfrm>
        </p:grpSpPr>
        <p:sp>
          <p:nvSpPr>
            <p:cNvPr id="18" name="Freeform: Shape 6"/>
            <p:cNvSpPr/>
            <p:nvPr/>
          </p:nvSpPr>
          <p:spPr bwMode="auto">
            <a:xfrm>
              <a:off x="2221255" y="2507960"/>
              <a:ext cx="839496" cy="836605"/>
            </a:xfrm>
            <a:custGeom>
              <a:avLst/>
              <a:gdLst>
                <a:gd name="T0" fmla="*/ 46 w 368"/>
                <a:gd name="T1" fmla="*/ 100 h 367"/>
                <a:gd name="T2" fmla="*/ 101 w 368"/>
                <a:gd name="T3" fmla="*/ 321 h 367"/>
                <a:gd name="T4" fmla="*/ 322 w 368"/>
                <a:gd name="T5" fmla="*/ 267 h 367"/>
                <a:gd name="T6" fmla="*/ 267 w 368"/>
                <a:gd name="T7" fmla="*/ 46 h 367"/>
                <a:gd name="T8" fmla="*/ 46 w 368"/>
                <a:gd name="T9" fmla="*/ 100 h 367"/>
              </a:gdLst>
              <a:ahLst/>
              <a:cxnLst>
                <a:cxn ang="0">
                  <a:pos x="T0" y="T1"/>
                </a:cxn>
                <a:cxn ang="0">
                  <a:pos x="T2" y="T3"/>
                </a:cxn>
                <a:cxn ang="0">
                  <a:pos x="T4" y="T5"/>
                </a:cxn>
                <a:cxn ang="0">
                  <a:pos x="T6" y="T7"/>
                </a:cxn>
                <a:cxn ang="0">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none" lIns="0" tIns="0" rIns="0" bIns="0" anchor="ctr" anchorCtr="1" compatLnSpc="1">
              <a:normAutofit/>
            </a:bodyPr>
            <a:lstStyle/>
            <a:p>
              <a:pPr algn="ct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矛盾连接</a:t>
              </a:r>
              <a:endParaRPr lang="zh-CN" altLang="en-US">
                <a:solidFill>
                  <a:schemeClr val="bg1"/>
                </a:solidFill>
              </a:endParaRPr>
            </a:p>
          </p:txBody>
        </p:sp>
        <p:sp>
          <p:nvSpPr>
            <p:cNvPr id="19" name="Freeform: Shape 7"/>
            <p:cNvSpPr/>
            <p:nvPr/>
          </p:nvSpPr>
          <p:spPr bwMode="auto">
            <a:xfrm>
              <a:off x="2017887" y="2302664"/>
              <a:ext cx="1248160" cy="1247196"/>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grpSp>
      <p:grpSp>
        <p:nvGrpSpPr>
          <p:cNvPr id="29" name="组合 28"/>
          <p:cNvGrpSpPr/>
          <p:nvPr/>
        </p:nvGrpSpPr>
        <p:grpSpPr>
          <a:xfrm>
            <a:off x="3313275" y="2297845"/>
            <a:ext cx="741185" cy="741185"/>
            <a:chOff x="3313275" y="2297845"/>
            <a:chExt cx="741185" cy="741185"/>
          </a:xfrm>
        </p:grpSpPr>
        <p:sp>
          <p:nvSpPr>
            <p:cNvPr id="21" name="Freeform: Shape 9"/>
            <p:cNvSpPr/>
            <p:nvPr/>
          </p:nvSpPr>
          <p:spPr bwMode="auto">
            <a:xfrm>
              <a:off x="3313275" y="2297845"/>
              <a:ext cx="741185" cy="741185"/>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2"/>
            </a:solidFill>
            <a:ln>
              <a:noFill/>
            </a:ln>
          </p:spPr>
          <p:txBody>
            <a:bodyPr anchor="ctr"/>
            <a:lstStyle/>
            <a:p>
              <a:pPr algn="ctr"/>
            </a:p>
          </p:txBody>
        </p:sp>
        <p:sp>
          <p:nvSpPr>
            <p:cNvPr id="20" name="Freeform: Shape 8"/>
            <p:cNvSpPr/>
            <p:nvPr/>
          </p:nvSpPr>
          <p:spPr bwMode="auto">
            <a:xfrm>
              <a:off x="3434717" y="2418324"/>
              <a:ext cx="496372" cy="500228"/>
            </a:xfrm>
            <a:custGeom>
              <a:avLst/>
              <a:gdLst>
                <a:gd name="T0" fmla="*/ 28 w 218"/>
                <a:gd name="T1" fmla="*/ 60 h 219"/>
                <a:gd name="T2" fmla="*/ 60 w 218"/>
                <a:gd name="T3" fmla="*/ 191 h 219"/>
                <a:gd name="T4" fmla="*/ 191 w 218"/>
                <a:gd name="T5" fmla="*/ 159 h 219"/>
                <a:gd name="T6" fmla="*/ 159 w 218"/>
                <a:gd name="T7" fmla="*/ 28 h 219"/>
                <a:gd name="T8" fmla="*/ 28 w 218"/>
                <a:gd name="T9" fmla="*/ 60 h 219"/>
              </a:gdLst>
              <a:ahLst/>
              <a:cxnLst>
                <a:cxn ang="0">
                  <a:pos x="T0" y="T1"/>
                </a:cxn>
                <a:cxn ang="0">
                  <a:pos x="T2" y="T3"/>
                </a:cxn>
                <a:cxn ang="0">
                  <a:pos x="T4" y="T5"/>
                </a:cxn>
                <a:cxn ang="0">
                  <a:pos x="T6" y="T7"/>
                </a:cxn>
                <a:cxn ang="0">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none" lIns="0" tIns="0" rIns="0" bIns="0" anchor="ctr" anchorCtr="1" compatLnSpc="1">
              <a:normAutofit/>
            </a:bodyPr>
            <a:lstStyle/>
            <a:p>
              <a:pPr algn="ct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交错式</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幻象图</a:t>
              </a:r>
              <a:endParaRPr lang="zh-CN" altLang="en-US" sz="1200">
                <a:solidFill>
                  <a:schemeClr val="bg1"/>
                </a:solidFill>
              </a:endParaRPr>
            </a:p>
          </p:txBody>
        </p:sp>
      </p:grpSp>
      <p:sp>
        <p:nvSpPr>
          <p:cNvPr id="22" name="Freeform: Shape 10"/>
          <p:cNvSpPr/>
          <p:nvPr/>
        </p:nvSpPr>
        <p:spPr bwMode="auto">
          <a:xfrm>
            <a:off x="1521514" y="2211100"/>
            <a:ext cx="284329" cy="250595"/>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anchor="ctr"/>
          <a:lstStyle/>
          <a:p>
            <a:pPr algn="ctr"/>
          </a:p>
        </p:txBody>
      </p:sp>
      <p:sp>
        <p:nvSpPr>
          <p:cNvPr id="23" name="Freeform: Shape 11"/>
          <p:cNvSpPr/>
          <p:nvPr/>
        </p:nvSpPr>
        <p:spPr bwMode="auto">
          <a:xfrm>
            <a:off x="1331640" y="2763375"/>
            <a:ext cx="319992" cy="163851"/>
          </a:xfrm>
          <a:custGeom>
            <a:avLst/>
            <a:gdLst>
              <a:gd name="T0" fmla="*/ 117 w 140"/>
              <a:gd name="T1" fmla="*/ 20 h 72"/>
              <a:gd name="T2" fmla="*/ 137 w 140"/>
              <a:gd name="T3" fmla="*/ 49 h 72"/>
              <a:gd name="T4" fmla="*/ 108 w 140"/>
              <a:gd name="T5" fmla="*/ 69 h 72"/>
              <a:gd name="T6" fmla="*/ 22 w 140"/>
              <a:gd name="T7" fmla="*/ 52 h 72"/>
              <a:gd name="T8" fmla="*/ 3 w 140"/>
              <a:gd name="T9" fmla="*/ 23 h 72"/>
              <a:gd name="T10" fmla="*/ 32 w 140"/>
              <a:gd name="T11" fmla="*/ 3 h 72"/>
              <a:gd name="T12" fmla="*/ 117 w 140"/>
              <a:gd name="T13" fmla="*/ 20 h 72"/>
            </a:gdLst>
            <a:ahLst/>
            <a:cxnLst>
              <a:cxn ang="0">
                <a:pos x="T0" y="T1"/>
              </a:cxn>
              <a:cxn ang="0">
                <a:pos x="T2" y="T3"/>
              </a:cxn>
              <a:cxn ang="0">
                <a:pos x="T4" y="T5"/>
              </a:cxn>
              <a:cxn ang="0">
                <a:pos x="T6" y="T7"/>
              </a:cxn>
              <a:cxn ang="0">
                <a:pos x="T8" y="T9"/>
              </a:cxn>
              <a:cxn ang="0">
                <a:pos x="T10" y="T11"/>
              </a:cxn>
              <a:cxn ang="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p:spPr>
        <p:txBody>
          <a:bodyPr anchor="ctr"/>
          <a:lstStyle/>
          <a:p>
            <a:pPr algn="ctr"/>
          </a:p>
        </p:txBody>
      </p:sp>
      <p:sp>
        <p:nvSpPr>
          <p:cNvPr id="24" name="Freeform: Shape 12"/>
          <p:cNvSpPr/>
          <p:nvPr/>
        </p:nvSpPr>
        <p:spPr bwMode="auto">
          <a:xfrm>
            <a:off x="1471396" y="3292518"/>
            <a:ext cx="317100" cy="180236"/>
          </a:xfrm>
          <a:custGeom>
            <a:avLst/>
            <a:gdLst>
              <a:gd name="T0" fmla="*/ 105 w 139"/>
              <a:gd name="T1" fmla="*/ 4 h 79"/>
              <a:gd name="T2" fmla="*/ 136 w 139"/>
              <a:gd name="T3" fmla="*/ 22 h 79"/>
              <a:gd name="T4" fmla="*/ 118 w 139"/>
              <a:gd name="T5" fmla="*/ 52 h 79"/>
              <a:gd name="T6" fmla="*/ 34 w 139"/>
              <a:gd name="T7" fmla="*/ 75 h 79"/>
              <a:gd name="T8" fmla="*/ 4 w 139"/>
              <a:gd name="T9" fmla="*/ 57 h 79"/>
              <a:gd name="T10" fmla="*/ 21 w 139"/>
              <a:gd name="T11" fmla="*/ 26 h 79"/>
              <a:gd name="T12" fmla="*/ 105 w 13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p:spPr>
        <p:txBody>
          <a:bodyPr anchor="ctr"/>
          <a:lstStyle/>
          <a:p>
            <a:pPr algn="ctr"/>
          </a:p>
        </p:txBody>
      </p:sp>
      <p:sp>
        <p:nvSpPr>
          <p:cNvPr id="25" name="Freeform: Shape 13"/>
          <p:cNvSpPr/>
          <p:nvPr/>
        </p:nvSpPr>
        <p:spPr bwMode="auto">
          <a:xfrm>
            <a:off x="3561943" y="3292518"/>
            <a:ext cx="319028" cy="180236"/>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anchor="ctr"/>
          <a:lstStyle/>
          <a:p>
            <a:pPr algn="ctr"/>
          </a:p>
        </p:txBody>
      </p:sp>
      <p:grpSp>
        <p:nvGrpSpPr>
          <p:cNvPr id="27" name="组合 26"/>
          <p:cNvGrpSpPr/>
          <p:nvPr/>
        </p:nvGrpSpPr>
        <p:grpSpPr>
          <a:xfrm>
            <a:off x="1758617" y="2028937"/>
            <a:ext cx="1751279" cy="2061632"/>
            <a:chOff x="1758617" y="2028937"/>
            <a:chExt cx="1751279" cy="2061632"/>
          </a:xfrm>
        </p:grpSpPr>
        <p:sp>
          <p:nvSpPr>
            <p:cNvPr id="14" name="Freeform: Shape 2"/>
            <p:cNvSpPr/>
            <p:nvPr/>
          </p:nvSpPr>
          <p:spPr bwMode="auto">
            <a:xfrm>
              <a:off x="2374504" y="3332998"/>
              <a:ext cx="172525" cy="666007"/>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anchor="ctr"/>
            <a:lstStyle/>
            <a:p>
              <a:pPr algn="ctr"/>
            </a:p>
          </p:txBody>
        </p:sp>
        <p:sp>
          <p:nvSpPr>
            <p:cNvPr id="15" name="Freeform: Shape 3"/>
            <p:cNvSpPr/>
            <p:nvPr/>
          </p:nvSpPr>
          <p:spPr bwMode="auto">
            <a:xfrm>
              <a:off x="2713773" y="3312758"/>
              <a:ext cx="173489" cy="666007"/>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anchor="ctr"/>
            <a:lstStyle/>
            <a:p>
              <a:pPr algn="ctr"/>
            </a:p>
          </p:txBody>
        </p:sp>
        <p:sp>
          <p:nvSpPr>
            <p:cNvPr id="26" name="Freeform: Shape 14"/>
            <p:cNvSpPr/>
            <p:nvPr/>
          </p:nvSpPr>
          <p:spPr bwMode="auto">
            <a:xfrm>
              <a:off x="1758617" y="2028937"/>
              <a:ext cx="1751279" cy="2061632"/>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tx1">
                <a:lumMod val="65000"/>
                <a:lumOff val="35000"/>
              </a:schemeClr>
            </a:solidFill>
            <a:ln>
              <a:noFill/>
            </a:ln>
          </p:spPr>
          <p:txBody>
            <a:bodyPr anchor="ctr"/>
            <a:lstStyle/>
            <a:p>
              <a:pPr algn="ctr"/>
            </a:p>
          </p:txBody>
        </p:sp>
      </p:grpSp>
      <p:sp>
        <p:nvSpPr>
          <p:cNvPr id="31" name="Title 1"/>
          <p:cNvSpPr txBox="1"/>
          <p:nvPr/>
        </p:nvSpPr>
        <p:spPr>
          <a:xfrm>
            <a:off x="598675" y="32338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cs typeface="+mn-cs"/>
              </a:rPr>
              <a:t>3.</a:t>
            </a:r>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cs typeface="+mn-cs"/>
              </a:rPr>
              <a:t>矛盾性空间</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4471670" y="1151255"/>
            <a:ext cx="3872865" cy="1384935"/>
          </a:xfrm>
          <a:prstGeom prst="rect">
            <a:avLst/>
          </a:prstGeom>
          <a:noFill/>
        </p:spPr>
        <p:txBody>
          <a:bodyPr wrap="square" lIns="0" tIns="0" rIns="0" bIns="0" rtlCol="0">
            <a:spAutoFit/>
          </a:bodyPr>
          <a:p>
            <a:pPr indent="284480"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指在真实空间里不可能存在的、只有在假设的空间中才存在的空间。矛盾图形是图底反转矛盾的一种延伸，同时与错觉具有共通性。在二维空间里，运用三维空间的平面表现形式错误地表现出来的空间称为矛盾性空间。</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 矛盾性空间的构成有三种形式。</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1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heel(1)">
                                      <p:cBhvr>
                                        <p:cTn id="17" dur="1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heel(1)">
                                      <p:cBhvr>
                                        <p:cTn id="22" dur="1500"/>
                                        <p:tgtEl>
                                          <p:spTgt spid="30"/>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1</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）共用面</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将两个不同视点的立方体以一个共用面紧紧地联系在一起，使两种空间视觉并存形态的关系相转化，从而形成一种</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灵活的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透视变化。见下图。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86"/>
          <p:cNvPicPr>
            <a:picLocks noChangeAspect="1"/>
          </p:cNvPicPr>
          <p:nvPr/>
        </p:nvPicPr>
        <p:blipFill>
          <a:blip r:embed="rId2"/>
          <a:stretch>
            <a:fillRect/>
          </a:stretch>
        </p:blipFill>
        <p:spPr>
          <a:xfrm>
            <a:off x="688975" y="1891030"/>
            <a:ext cx="7766050" cy="19685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49212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2</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）矛盾连接</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利用直线、曲线、折线在平面中空间方向的不确定性，使矛盾</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形体</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连接起来。见下图。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4" name="图片 3" descr="图3-87"/>
          <p:cNvPicPr>
            <a:picLocks noChangeAspect="1"/>
          </p:cNvPicPr>
          <p:nvPr/>
        </p:nvPicPr>
        <p:blipFill>
          <a:blip r:embed="rId2"/>
          <a:stretch>
            <a:fillRect/>
          </a:stretch>
        </p:blipFill>
        <p:spPr>
          <a:xfrm>
            <a:off x="1155065" y="1803400"/>
            <a:ext cx="2185035" cy="2240280"/>
          </a:xfrm>
          <a:prstGeom prst="rect">
            <a:avLst/>
          </a:prstGeom>
        </p:spPr>
      </p:pic>
      <p:pic>
        <p:nvPicPr>
          <p:cNvPr id="5" name="图片 4" descr="图3-88"/>
          <p:cNvPicPr>
            <a:picLocks noChangeAspect="1"/>
          </p:cNvPicPr>
          <p:nvPr/>
        </p:nvPicPr>
        <p:blipFill>
          <a:blip r:embed="rId3"/>
          <a:stretch>
            <a:fillRect/>
          </a:stretch>
        </p:blipFill>
        <p:spPr>
          <a:xfrm>
            <a:off x="4416425" y="1884680"/>
            <a:ext cx="3521710" cy="20777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1158" y="582786"/>
            <a:ext cx="640997" cy="640996"/>
            <a:chOff x="7440768" y="1861041"/>
            <a:chExt cx="640997" cy="640996"/>
          </a:xfrm>
        </p:grpSpPr>
        <p:sp>
          <p:nvSpPr>
            <p:cNvPr id="12" name="Oval 92"/>
            <p:cNvSpPr/>
            <p:nvPr/>
          </p:nvSpPr>
          <p:spPr bwMode="auto">
            <a:xfrm>
              <a:off x="7440768" y="1861041"/>
              <a:ext cx="640997" cy="64099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a:solidFill>
                <a:schemeClr val="bg1"/>
              </a:solidFill>
              <a:round/>
            </a:ln>
          </p:spPr>
          <p:txBody>
            <a:bodyPr anchor="ctr"/>
            <a:lstStyle/>
            <a:p>
              <a:pPr algn="ctr"/>
            </a:p>
          </p:txBody>
        </p:sp>
        <p:grpSp>
          <p:nvGrpSpPr>
            <p:cNvPr id="13" name="Group 93"/>
            <p:cNvGrpSpPr/>
            <p:nvPr/>
          </p:nvGrpSpPr>
          <p:grpSpPr>
            <a:xfrm>
              <a:off x="7589449" y="2058252"/>
              <a:ext cx="343656" cy="246578"/>
              <a:chOff x="4192588" y="2719388"/>
              <a:chExt cx="280988" cy="201613"/>
            </a:xfrm>
            <a:solidFill>
              <a:schemeClr val="bg1"/>
            </a:solidFill>
          </p:grpSpPr>
          <p:sp>
            <p:nvSpPr>
              <p:cNvPr id="42" name="Freeform: Shape 94"/>
              <p:cNvSpPr/>
              <p:nvPr/>
            </p:nvSpPr>
            <p:spPr bwMode="auto">
              <a:xfrm>
                <a:off x="4192588" y="2762251"/>
                <a:ext cx="77788" cy="73025"/>
              </a:xfrm>
              <a:custGeom>
                <a:avLst/>
                <a:gdLst/>
                <a:ahLst/>
                <a:cxnLst>
                  <a:cxn ang="0">
                    <a:pos x="32" y="0"/>
                  </a:cxn>
                  <a:cxn ang="0">
                    <a:pos x="0" y="31"/>
                  </a:cxn>
                  <a:cxn ang="0">
                    <a:pos x="0" y="46"/>
                  </a:cxn>
                  <a:cxn ang="0">
                    <a:pos x="32" y="15"/>
                  </a:cxn>
                  <a:cxn ang="0">
                    <a:pos x="41" y="25"/>
                  </a:cxn>
                  <a:cxn ang="0">
                    <a:pos x="49" y="17"/>
                  </a:cxn>
                  <a:cxn ang="0">
                    <a:pos x="32" y="0"/>
                  </a:cxn>
                </a:cxnLst>
                <a:rect l="0" t="0" r="r" b="b"/>
                <a:pathLst>
                  <a:path w="49" h="46">
                    <a:moveTo>
                      <a:pt x="32" y="0"/>
                    </a:moveTo>
                    <a:lnTo>
                      <a:pt x="0" y="31"/>
                    </a:lnTo>
                    <a:lnTo>
                      <a:pt x="0" y="46"/>
                    </a:lnTo>
                    <a:lnTo>
                      <a:pt x="32" y="15"/>
                    </a:lnTo>
                    <a:lnTo>
                      <a:pt x="41" y="25"/>
                    </a:lnTo>
                    <a:lnTo>
                      <a:pt x="49" y="17"/>
                    </a:lnTo>
                    <a:lnTo>
                      <a:pt x="32" y="0"/>
                    </a:lnTo>
                    <a:close/>
                  </a:path>
                </a:pathLst>
              </a:custGeom>
              <a:grpFill/>
              <a:ln w="9525">
                <a:noFill/>
                <a:round/>
              </a:ln>
            </p:spPr>
            <p:txBody>
              <a:bodyPr anchor="ctr"/>
              <a:lstStyle/>
              <a:p>
                <a:pPr algn="ctr"/>
              </a:p>
            </p:txBody>
          </p:sp>
          <p:sp>
            <p:nvSpPr>
              <p:cNvPr id="43" name="Freeform: Shape 95"/>
              <p:cNvSpPr/>
              <p:nvPr/>
            </p:nvSpPr>
            <p:spPr bwMode="auto">
              <a:xfrm>
                <a:off x="4192588" y="2719388"/>
                <a:ext cx="280988" cy="188913"/>
              </a:xfrm>
              <a:custGeom>
                <a:avLst/>
                <a:gdLst/>
                <a:ahLst/>
                <a:cxnLst>
                  <a:cxn ang="0">
                    <a:pos x="183" y="2"/>
                  </a:cxn>
                  <a:cxn ang="0">
                    <a:pos x="179" y="0"/>
                  </a:cxn>
                  <a:cxn ang="0">
                    <a:pos x="153" y="0"/>
                  </a:cxn>
                  <a:cxn ang="0">
                    <a:pos x="148" y="6"/>
                  </a:cxn>
                  <a:cxn ang="0">
                    <a:pos x="153" y="12"/>
                  </a:cxn>
                  <a:cxn ang="0">
                    <a:pos x="165" y="12"/>
                  </a:cxn>
                  <a:cxn ang="0">
                    <a:pos x="121" y="56"/>
                  </a:cxn>
                  <a:cxn ang="0">
                    <a:pos x="86" y="22"/>
                  </a:cxn>
                  <a:cxn ang="0">
                    <a:pos x="0" y="108"/>
                  </a:cxn>
                  <a:cxn ang="0">
                    <a:pos x="0" y="125"/>
                  </a:cxn>
                  <a:cxn ang="0">
                    <a:pos x="86" y="38"/>
                  </a:cxn>
                  <a:cxn ang="0">
                    <a:pos x="121" y="73"/>
                  </a:cxn>
                  <a:cxn ang="0">
                    <a:pos x="173" y="20"/>
                  </a:cxn>
                  <a:cxn ang="0">
                    <a:pos x="173" y="32"/>
                  </a:cxn>
                  <a:cxn ang="0">
                    <a:pos x="179" y="38"/>
                  </a:cxn>
                  <a:cxn ang="0">
                    <a:pos x="185" y="32"/>
                  </a:cxn>
                  <a:cxn ang="0">
                    <a:pos x="185" y="6"/>
                  </a:cxn>
                  <a:cxn ang="0">
                    <a:pos x="183" y="2"/>
                  </a:cxn>
                </a:cxnLst>
                <a:rect l="0" t="0" r="r" b="b"/>
                <a:pathLst>
                  <a:path w="185" h="125">
                    <a:moveTo>
                      <a:pt x="183" y="2"/>
                    </a:moveTo>
                    <a:cubicBezTo>
                      <a:pt x="182" y="1"/>
                      <a:pt x="181" y="0"/>
                      <a:pt x="179" y="0"/>
                    </a:cubicBezTo>
                    <a:cubicBezTo>
                      <a:pt x="153" y="0"/>
                      <a:pt x="153" y="0"/>
                      <a:pt x="153" y="0"/>
                    </a:cubicBezTo>
                    <a:cubicBezTo>
                      <a:pt x="150" y="0"/>
                      <a:pt x="148" y="3"/>
                      <a:pt x="148" y="6"/>
                    </a:cubicBezTo>
                    <a:cubicBezTo>
                      <a:pt x="148" y="9"/>
                      <a:pt x="150" y="12"/>
                      <a:pt x="153" y="12"/>
                    </a:cubicBezTo>
                    <a:cubicBezTo>
                      <a:pt x="165" y="12"/>
                      <a:pt x="165" y="12"/>
                      <a:pt x="165" y="12"/>
                    </a:cubicBezTo>
                    <a:cubicBezTo>
                      <a:pt x="121" y="56"/>
                      <a:pt x="121" y="56"/>
                      <a:pt x="121" y="56"/>
                    </a:cubicBezTo>
                    <a:cubicBezTo>
                      <a:pt x="86" y="22"/>
                      <a:pt x="86" y="22"/>
                      <a:pt x="86" y="22"/>
                    </a:cubicBezTo>
                    <a:cubicBezTo>
                      <a:pt x="0" y="108"/>
                      <a:pt x="0" y="108"/>
                      <a:pt x="0" y="108"/>
                    </a:cubicBezTo>
                    <a:cubicBezTo>
                      <a:pt x="0" y="125"/>
                      <a:pt x="0" y="125"/>
                      <a:pt x="0" y="125"/>
                    </a:cubicBezTo>
                    <a:cubicBezTo>
                      <a:pt x="86" y="38"/>
                      <a:pt x="86" y="38"/>
                      <a:pt x="86" y="38"/>
                    </a:cubicBezTo>
                    <a:cubicBezTo>
                      <a:pt x="121" y="73"/>
                      <a:pt x="121" y="73"/>
                      <a:pt x="121" y="73"/>
                    </a:cubicBezTo>
                    <a:cubicBezTo>
                      <a:pt x="173" y="20"/>
                      <a:pt x="173" y="20"/>
                      <a:pt x="173" y="20"/>
                    </a:cubicBezTo>
                    <a:cubicBezTo>
                      <a:pt x="173" y="32"/>
                      <a:pt x="173" y="32"/>
                      <a:pt x="173" y="32"/>
                    </a:cubicBezTo>
                    <a:cubicBezTo>
                      <a:pt x="173" y="35"/>
                      <a:pt x="176" y="38"/>
                      <a:pt x="179" y="38"/>
                    </a:cubicBezTo>
                    <a:cubicBezTo>
                      <a:pt x="182" y="38"/>
                      <a:pt x="185" y="35"/>
                      <a:pt x="185" y="32"/>
                    </a:cubicBezTo>
                    <a:cubicBezTo>
                      <a:pt x="185" y="6"/>
                      <a:pt x="185" y="6"/>
                      <a:pt x="185" y="6"/>
                    </a:cubicBezTo>
                    <a:cubicBezTo>
                      <a:pt x="185" y="5"/>
                      <a:pt x="184" y="3"/>
                      <a:pt x="183" y="2"/>
                    </a:cubicBezTo>
                    <a:close/>
                  </a:path>
                </a:pathLst>
              </a:custGeom>
              <a:grpFill/>
              <a:ln w="9525">
                <a:noFill/>
                <a:round/>
              </a:ln>
            </p:spPr>
            <p:txBody>
              <a:bodyPr anchor="ctr"/>
              <a:lstStyle/>
              <a:p>
                <a:pPr algn="ctr"/>
              </a:p>
            </p:txBody>
          </p:sp>
          <p:sp>
            <p:nvSpPr>
              <p:cNvPr id="44" name="Freeform: Shape 96"/>
              <p:cNvSpPr/>
              <p:nvPr/>
            </p:nvSpPr>
            <p:spPr bwMode="auto">
              <a:xfrm>
                <a:off x="4286250" y="2813051"/>
                <a:ext cx="187325" cy="107950"/>
              </a:xfrm>
              <a:custGeom>
                <a:avLst/>
                <a:gdLst/>
                <a:ahLst/>
                <a:cxnLst>
                  <a:cxn ang="0">
                    <a:pos x="117" y="37"/>
                  </a:cxn>
                  <a:cxn ang="0">
                    <a:pos x="123" y="31"/>
                  </a:cxn>
                  <a:cxn ang="0">
                    <a:pos x="123" y="5"/>
                  </a:cxn>
                  <a:cxn ang="0">
                    <a:pos x="121" y="1"/>
                  </a:cxn>
                  <a:cxn ang="0">
                    <a:pos x="117" y="0"/>
                  </a:cxn>
                  <a:cxn ang="0">
                    <a:pos x="91" y="0"/>
                  </a:cxn>
                  <a:cxn ang="0">
                    <a:pos x="86" y="5"/>
                  </a:cxn>
                  <a:cxn ang="0">
                    <a:pos x="91" y="11"/>
                  </a:cxn>
                  <a:cxn ang="0">
                    <a:pos x="103" y="11"/>
                  </a:cxn>
                  <a:cxn ang="0">
                    <a:pos x="60" y="55"/>
                  </a:cxn>
                  <a:cxn ang="0">
                    <a:pos x="8" y="3"/>
                  </a:cxn>
                  <a:cxn ang="0">
                    <a:pos x="0" y="12"/>
                  </a:cxn>
                  <a:cxn ang="0">
                    <a:pos x="60" y="71"/>
                  </a:cxn>
                  <a:cxn ang="0">
                    <a:pos x="111" y="19"/>
                  </a:cxn>
                  <a:cxn ang="0">
                    <a:pos x="111" y="31"/>
                  </a:cxn>
                  <a:cxn ang="0">
                    <a:pos x="117" y="37"/>
                  </a:cxn>
                </a:cxnLst>
                <a:rect l="0" t="0" r="r" b="b"/>
                <a:pathLst>
                  <a:path w="123" h="71">
                    <a:moveTo>
                      <a:pt x="117" y="37"/>
                    </a:moveTo>
                    <a:cubicBezTo>
                      <a:pt x="120" y="37"/>
                      <a:pt x="123" y="34"/>
                      <a:pt x="123" y="31"/>
                    </a:cubicBezTo>
                    <a:cubicBezTo>
                      <a:pt x="123" y="5"/>
                      <a:pt x="123" y="5"/>
                      <a:pt x="123" y="5"/>
                    </a:cubicBezTo>
                    <a:cubicBezTo>
                      <a:pt x="123" y="4"/>
                      <a:pt x="122" y="2"/>
                      <a:pt x="121" y="1"/>
                    </a:cubicBezTo>
                    <a:cubicBezTo>
                      <a:pt x="120" y="0"/>
                      <a:pt x="119" y="0"/>
                      <a:pt x="117" y="0"/>
                    </a:cubicBezTo>
                    <a:cubicBezTo>
                      <a:pt x="91" y="0"/>
                      <a:pt x="91" y="0"/>
                      <a:pt x="91" y="0"/>
                    </a:cubicBezTo>
                    <a:cubicBezTo>
                      <a:pt x="88" y="0"/>
                      <a:pt x="86" y="2"/>
                      <a:pt x="86" y="5"/>
                    </a:cubicBezTo>
                    <a:cubicBezTo>
                      <a:pt x="86" y="8"/>
                      <a:pt x="88" y="11"/>
                      <a:pt x="91" y="11"/>
                    </a:cubicBezTo>
                    <a:cubicBezTo>
                      <a:pt x="103" y="11"/>
                      <a:pt x="103" y="11"/>
                      <a:pt x="103" y="11"/>
                    </a:cubicBezTo>
                    <a:cubicBezTo>
                      <a:pt x="60" y="55"/>
                      <a:pt x="60" y="55"/>
                      <a:pt x="60" y="55"/>
                    </a:cubicBezTo>
                    <a:cubicBezTo>
                      <a:pt x="8" y="3"/>
                      <a:pt x="8" y="3"/>
                      <a:pt x="8" y="3"/>
                    </a:cubicBezTo>
                    <a:cubicBezTo>
                      <a:pt x="0" y="12"/>
                      <a:pt x="0" y="12"/>
                      <a:pt x="0" y="12"/>
                    </a:cubicBezTo>
                    <a:cubicBezTo>
                      <a:pt x="60" y="71"/>
                      <a:pt x="60" y="71"/>
                      <a:pt x="60" y="71"/>
                    </a:cubicBezTo>
                    <a:cubicBezTo>
                      <a:pt x="111" y="19"/>
                      <a:pt x="111" y="19"/>
                      <a:pt x="111" y="19"/>
                    </a:cubicBezTo>
                    <a:cubicBezTo>
                      <a:pt x="111" y="31"/>
                      <a:pt x="111" y="31"/>
                      <a:pt x="111" y="31"/>
                    </a:cubicBezTo>
                    <a:cubicBezTo>
                      <a:pt x="111" y="34"/>
                      <a:pt x="114" y="37"/>
                      <a:pt x="117" y="37"/>
                    </a:cubicBezTo>
                    <a:close/>
                  </a:path>
                </a:pathLst>
              </a:custGeom>
              <a:grpFill/>
              <a:ln w="9525">
                <a:noFill/>
                <a:round/>
              </a:ln>
            </p:spPr>
            <p:txBody>
              <a:bodyPr anchor="ctr"/>
              <a:lstStyle/>
              <a:p>
                <a:pPr algn="ctr"/>
              </a:p>
            </p:txBody>
          </p:sp>
        </p:grpSp>
      </p:grpSp>
      <p:sp>
        <p:nvSpPr>
          <p:cNvPr id="2" name="文本框 1"/>
          <p:cNvSpPr txBox="1"/>
          <p:nvPr/>
        </p:nvSpPr>
        <p:spPr>
          <a:xfrm>
            <a:off x="1374140" y="575945"/>
            <a:ext cx="6917690" cy="768985"/>
          </a:xfrm>
          <a:prstGeom prst="rect">
            <a:avLst/>
          </a:prstGeom>
          <a:noFill/>
        </p:spPr>
        <p:txBody>
          <a:bodyPr wrap="square" lIns="0" tIns="0" rIns="0" bIns="0" rtlCol="0">
            <a:spAutoFit/>
          </a:bodyPr>
          <a:p>
            <a:pPr algn="l"/>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sym typeface="+mn-ea"/>
              </a:rPr>
              <a:t>3</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）交错式幻象图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现实中的任何形体总是占有明确、肯定的空间位置，但在平面图形中我们可以将形体的空间位置进行错位处理，使后面的图形同时又处于前面，形成彼此交错的新图形。见下图。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89"/>
          <p:cNvPicPr>
            <a:picLocks noChangeAspect="1"/>
          </p:cNvPicPr>
          <p:nvPr/>
        </p:nvPicPr>
        <p:blipFill>
          <a:blip r:embed="rId2"/>
          <a:stretch>
            <a:fillRect/>
          </a:stretch>
        </p:blipFill>
        <p:spPr>
          <a:xfrm>
            <a:off x="2192020" y="1649730"/>
            <a:ext cx="4759960" cy="29273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500"/>
                                        <p:tgtEl>
                                          <p:spTgt spid="66"/>
                                        </p:tgtEl>
                                      </p:cBhvr>
                                    </p:animEffect>
                                    <p:anim calcmode="lin" valueType="num">
                                      <p:cBhvr>
                                        <p:cTn id="8" dur="1500" fill="hold"/>
                                        <p:tgtEl>
                                          <p:spTgt spid="66"/>
                                        </p:tgtEl>
                                        <p:attrNameLst>
                                          <p:attrName>ppt_w</p:attrName>
                                        </p:attrNameLst>
                                      </p:cBhvr>
                                      <p:tavLst>
                                        <p:tav tm="0" fmla="#ppt_w*sin(2.5*pi*$)">
                                          <p:val>
                                            <p:fltVal val="0"/>
                                          </p:val>
                                        </p:tav>
                                        <p:tav tm="100000">
                                          <p:val>
                                            <p:fltVal val="1"/>
                                          </p:val>
                                        </p:tav>
                                      </p:tavLst>
                                    </p:anim>
                                    <p:anim calcmode="lin" valueType="num">
                                      <p:cBhvr>
                                        <p:cTn id="9" dur="1500" fill="hold"/>
                                        <p:tgtEl>
                                          <p:spTgt spid="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53"/>
          <p:cNvSpPr/>
          <p:nvPr/>
        </p:nvSpPr>
        <p:spPr bwMode="auto">
          <a:xfrm>
            <a:off x="688340" y="833120"/>
            <a:ext cx="381635" cy="381635"/>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5"/>
          </a:solidFill>
          <a:ln>
            <a:noFill/>
          </a:ln>
        </p:spPr>
        <p:txBody>
          <a:bodyPr anchor="ctr"/>
          <a:lstStyle/>
          <a:p>
            <a:pPr algn="ctr"/>
          </a:p>
        </p:txBody>
      </p:sp>
      <p:sp>
        <p:nvSpPr>
          <p:cNvPr id="55" name="Title 1"/>
          <p:cNvSpPr txBox="1"/>
          <p:nvPr/>
        </p:nvSpPr>
        <p:spPr>
          <a:xfrm>
            <a:off x="570865" y="200025"/>
            <a:ext cx="18389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07465" y="916305"/>
            <a:ext cx="26670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一、实训内容：绘制空间构成作品</a:t>
            </a:r>
            <a:endParaRPr lang="zh-CN" altLang="en-US" sz="1400" b="1"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35125" y="1222375"/>
            <a:ext cx="3335020" cy="830580"/>
          </a:xfrm>
          <a:prstGeom prst="rect">
            <a:avLst/>
          </a:prstGeom>
          <a:noFill/>
        </p:spPr>
        <p:txBody>
          <a:bodyPr wrap="none" lIns="0" tIns="0" rIns="0" bIns="0" rtlCol="0">
            <a:spAutoFit/>
          </a:bodyPr>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步骤1 准备材料：铅笔、直尺、针管笔、马克笔。</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步骤2 绘制 20cm×20cm 的方框。</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步骤3 </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用铅笔起草，</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完成设计构图。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56" name="图片 55" descr="图3-90"/>
          <p:cNvPicPr>
            <a:picLocks noChangeAspect="1"/>
          </p:cNvPicPr>
          <p:nvPr/>
        </p:nvPicPr>
        <p:blipFill>
          <a:blip r:embed="rId1"/>
          <a:stretch>
            <a:fillRect/>
          </a:stretch>
        </p:blipFill>
        <p:spPr>
          <a:xfrm>
            <a:off x="1635125" y="2286635"/>
            <a:ext cx="2051050" cy="2012950"/>
          </a:xfrm>
          <a:prstGeom prst="rect">
            <a:avLst/>
          </a:prstGeom>
        </p:spPr>
      </p:pic>
      <p:sp>
        <p:nvSpPr>
          <p:cNvPr id="57" name="文本框 56"/>
          <p:cNvSpPr txBox="1"/>
          <p:nvPr/>
        </p:nvSpPr>
        <p:spPr>
          <a:xfrm>
            <a:off x="2463800" y="4438650"/>
            <a:ext cx="328295" cy="153670"/>
          </a:xfrm>
          <a:prstGeom prst="rect">
            <a:avLst/>
          </a:prstGeom>
          <a:noFill/>
        </p:spPr>
        <p:txBody>
          <a:bodyPr wrap="none" lIns="0" tIns="0" rIns="0" bIns="0" rtlCol="0">
            <a:spAutoFit/>
          </a:bodyPr>
          <a:p>
            <a:r>
              <a:rPr lang="zh-CN" altLang="en-US" sz="1000" dirty="0" smtClean="0">
                <a:solidFill>
                  <a:schemeClr val="tx1"/>
                </a:solidFill>
                <a:latin typeface="微软雅黑" panose="020B0503020204020204" pitchFamily="34" charset="-122"/>
                <a:ea typeface="微软雅黑" panose="020B0503020204020204" pitchFamily="34" charset="-122"/>
              </a:rPr>
              <a:t>步骤2</a:t>
            </a:r>
            <a:endParaRPr lang="zh-CN" altLang="en-US" sz="1000" b="1" dirty="0" smtClean="0">
              <a:solidFill>
                <a:schemeClr val="tx1"/>
              </a:solidFill>
              <a:latin typeface="微软雅黑" panose="020B0503020204020204" pitchFamily="34" charset="-122"/>
              <a:ea typeface="微软雅黑" panose="020B0503020204020204" pitchFamily="34" charset="-122"/>
            </a:endParaRPr>
          </a:p>
        </p:txBody>
      </p:sp>
      <p:pic>
        <p:nvPicPr>
          <p:cNvPr id="58" name="图片 57" descr="图3-91"/>
          <p:cNvPicPr>
            <a:picLocks noChangeAspect="1"/>
          </p:cNvPicPr>
          <p:nvPr/>
        </p:nvPicPr>
        <p:blipFill>
          <a:blip r:embed="rId2"/>
          <a:stretch>
            <a:fillRect/>
          </a:stretch>
        </p:blipFill>
        <p:spPr>
          <a:xfrm>
            <a:off x="5104765" y="2286635"/>
            <a:ext cx="1964690" cy="2012315"/>
          </a:xfrm>
          <a:prstGeom prst="rect">
            <a:avLst/>
          </a:prstGeom>
        </p:spPr>
      </p:pic>
      <p:sp>
        <p:nvSpPr>
          <p:cNvPr id="59" name="文本框 58"/>
          <p:cNvSpPr txBox="1"/>
          <p:nvPr/>
        </p:nvSpPr>
        <p:spPr>
          <a:xfrm>
            <a:off x="5963285" y="4438650"/>
            <a:ext cx="328295" cy="153670"/>
          </a:xfrm>
          <a:prstGeom prst="rect">
            <a:avLst/>
          </a:prstGeom>
          <a:noFill/>
        </p:spPr>
        <p:txBody>
          <a:bodyPr wrap="none" lIns="0" tIns="0" rIns="0" bIns="0" rtlCol="0">
            <a:spAutoFit/>
          </a:bodyPr>
          <a:p>
            <a:r>
              <a:rPr lang="zh-CN" altLang="en-US" sz="1000" dirty="0" smtClean="0">
                <a:latin typeface="微软雅黑" panose="020B0503020204020204" pitchFamily="34" charset="-122"/>
                <a:ea typeface="微软雅黑" panose="020B0503020204020204" pitchFamily="34" charset="-122"/>
              </a:rPr>
              <a:t>步骤3</a:t>
            </a:r>
            <a:endParaRPr lang="en-US" altLang="zh-CN"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txBox="1"/>
          <p:nvPr/>
        </p:nvSpPr>
        <p:spPr>
          <a:xfrm>
            <a:off x="570865" y="200025"/>
            <a:ext cx="18389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99515" y="812165"/>
            <a:ext cx="3335020" cy="830580"/>
          </a:xfrm>
          <a:prstGeom prst="rect">
            <a:avLst/>
          </a:prstGeom>
          <a:noFill/>
        </p:spPr>
        <p:txBody>
          <a:bodyPr wrap="none" lIns="0" tIns="0" rIns="0" bIns="0" rtlCol="0">
            <a:spAutoFit/>
          </a:bodyPr>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步骤4 进行空间构成创作，使画面富有美感。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步骤5 继续完成绘制，丰富画面并将铅笔线擦掉。</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463800" y="4438650"/>
            <a:ext cx="328295" cy="153670"/>
          </a:xfrm>
          <a:prstGeom prst="rect">
            <a:avLst/>
          </a:prstGeom>
          <a:noFill/>
        </p:spPr>
        <p:txBody>
          <a:bodyPr wrap="none" lIns="0" tIns="0" rIns="0" bIns="0" rtlCol="0">
            <a:spAutoFit/>
          </a:bodyPr>
          <a:p>
            <a:r>
              <a:rPr lang="zh-CN" altLang="en-US" sz="1000" dirty="0" smtClean="0">
                <a:solidFill>
                  <a:schemeClr val="tx1"/>
                </a:solidFill>
                <a:latin typeface="微软雅黑" panose="020B0503020204020204" pitchFamily="34" charset="-122"/>
                <a:ea typeface="微软雅黑" panose="020B0503020204020204" pitchFamily="34" charset="-122"/>
              </a:rPr>
              <a:t>步骤</a:t>
            </a:r>
            <a:r>
              <a:rPr lang="en-US" altLang="zh-CN" sz="1000" dirty="0" smtClean="0">
                <a:solidFill>
                  <a:schemeClr val="tx1"/>
                </a:solidFill>
                <a:latin typeface="微软雅黑" panose="020B0503020204020204" pitchFamily="34" charset="-122"/>
                <a:ea typeface="微软雅黑" panose="020B0503020204020204" pitchFamily="34" charset="-122"/>
              </a:rPr>
              <a:t>4</a:t>
            </a:r>
            <a:endParaRPr lang="en-US" altLang="zh-CN" sz="1000" b="1" dirty="0" smtClean="0">
              <a:solidFill>
                <a:schemeClr val="tx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881370" y="4438650"/>
            <a:ext cx="328295" cy="153670"/>
          </a:xfrm>
          <a:prstGeom prst="rect">
            <a:avLst/>
          </a:prstGeom>
          <a:noFill/>
        </p:spPr>
        <p:txBody>
          <a:bodyPr wrap="none" lIns="0" tIns="0" rIns="0" bIns="0" rtlCol="0">
            <a:spAutoFit/>
          </a:bodyPr>
          <a:p>
            <a:r>
              <a:rPr lang="zh-CN" altLang="en-US" sz="1000" dirty="0" smtClean="0">
                <a:latin typeface="微软雅黑" panose="020B0503020204020204" pitchFamily="34" charset="-122"/>
                <a:ea typeface="微软雅黑" panose="020B0503020204020204" pitchFamily="34" charset="-122"/>
              </a:rPr>
              <a:t>步骤</a:t>
            </a:r>
            <a:r>
              <a:rPr lang="en-US" altLang="zh-CN" sz="1000" dirty="0" smtClean="0">
                <a:latin typeface="微软雅黑" panose="020B0503020204020204" pitchFamily="34" charset="-122"/>
                <a:ea typeface="微软雅黑" panose="020B0503020204020204" pitchFamily="34" charset="-122"/>
              </a:rPr>
              <a:t>5</a:t>
            </a:r>
            <a:endParaRPr lang="en-US" altLang="zh-CN" sz="1000" b="1" dirty="0" smtClean="0">
              <a:solidFill>
                <a:schemeClr val="accent6"/>
              </a:solidFill>
              <a:latin typeface="微软雅黑" panose="020B0503020204020204" pitchFamily="34" charset="-122"/>
              <a:ea typeface="微软雅黑" panose="020B0503020204020204" pitchFamily="34" charset="-122"/>
            </a:endParaRPr>
          </a:p>
        </p:txBody>
      </p:sp>
      <p:pic>
        <p:nvPicPr>
          <p:cNvPr id="4" name="图片 3" descr="图3-92"/>
          <p:cNvPicPr>
            <a:picLocks noChangeAspect="1"/>
          </p:cNvPicPr>
          <p:nvPr/>
        </p:nvPicPr>
        <p:blipFill>
          <a:blip r:embed="rId1"/>
          <a:stretch>
            <a:fillRect/>
          </a:stretch>
        </p:blipFill>
        <p:spPr>
          <a:xfrm>
            <a:off x="1461135" y="1898015"/>
            <a:ext cx="2334260" cy="2390775"/>
          </a:xfrm>
          <a:prstGeom prst="rect">
            <a:avLst/>
          </a:prstGeom>
        </p:spPr>
      </p:pic>
      <p:pic>
        <p:nvPicPr>
          <p:cNvPr id="5" name="图片 4" descr="图3-93"/>
          <p:cNvPicPr>
            <a:picLocks noChangeAspect="1"/>
          </p:cNvPicPr>
          <p:nvPr/>
        </p:nvPicPr>
        <p:blipFill>
          <a:blip r:embed="rId2"/>
          <a:stretch>
            <a:fillRect/>
          </a:stretch>
        </p:blipFill>
        <p:spPr>
          <a:xfrm>
            <a:off x="4850130" y="1861185"/>
            <a:ext cx="2390140" cy="23901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70535" y="788035"/>
            <a:ext cx="515620" cy="515620"/>
            <a:chOff x="680486" y="1662224"/>
            <a:chExt cx="1133693" cy="1133693"/>
          </a:xfrm>
        </p:grpSpPr>
        <p:sp>
          <p:nvSpPr>
            <p:cNvPr id="4" name="Oval 1"/>
            <p:cNvSpPr/>
            <p:nvPr/>
          </p:nvSpPr>
          <p:spPr>
            <a:xfrm>
              <a:off x="752918" y="1734657"/>
              <a:ext cx="988828" cy="988828"/>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Oval 2"/>
            <p:cNvSpPr/>
            <p:nvPr/>
          </p:nvSpPr>
          <p:spPr>
            <a:xfrm>
              <a:off x="680486" y="1662224"/>
              <a:ext cx="1133693" cy="1133693"/>
            </a:xfrm>
            <a:prstGeom prst="ellipse">
              <a:avLst/>
            </a:pr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Freeform: Shape 3"/>
            <p:cNvSpPr/>
            <p:nvPr/>
          </p:nvSpPr>
          <p:spPr bwMode="auto">
            <a:xfrm>
              <a:off x="1099709" y="2081448"/>
              <a:ext cx="295246" cy="295246"/>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chemeClr val="bg2"/>
            </a:solidFill>
            <a:ln w="9525">
              <a:noFill/>
              <a:round/>
            </a:ln>
          </p:spPr>
          <p:txBody>
            <a:bodyPr anchor="ctr"/>
            <a:lstStyle/>
            <a:p>
              <a:pPr algn="ctr"/>
            </a:p>
          </p:txBody>
        </p:sp>
      </p:grpSp>
      <p:sp>
        <p:nvSpPr>
          <p:cNvPr id="52" name="Title 1"/>
          <p:cNvSpPr txBox="1"/>
          <p:nvPr/>
        </p:nvSpPr>
        <p:spPr>
          <a:xfrm>
            <a:off x="1278125" y="50372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cs typeface="+mn-cs"/>
              </a:rPr>
              <a:t>二、作品点评</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1233805" y="974725"/>
            <a:ext cx="2994025" cy="2769870"/>
          </a:xfrm>
          <a:prstGeom prst="rect">
            <a:avLst/>
          </a:prstGeom>
          <a:noFill/>
        </p:spPr>
        <p:txBody>
          <a:bodyPr wrap="square" lIns="0" tIns="0" rIns="0" bIns="0" rtlCol="0">
            <a:spAutoFit/>
          </a:bodyPr>
          <a:p>
            <a:pPr algn="l">
              <a:lnSpc>
                <a:spcPct val="150000"/>
              </a:lnSpc>
            </a:pP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作品赏析：日本优秀海报设计</a:t>
            </a:r>
            <a:endPar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作品类型：矛盾空间的运用。</a:t>
            </a:r>
            <a:endPar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作者简介：日本平面设计大师福田繁雄的海报语言简洁、幽默、巧妙而深刻，常由简洁的线和面构成，具有强烈的视觉张力，充分显示了他对图形语言的驾驭能力。福田繁雄对图底关系原理的运用——故意不明确交代图和底的关系，使图与底发生反转互融，进而形成双重意象。</a:t>
            </a:r>
            <a:endPar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如右图，在</a:t>
            </a:r>
            <a:r>
              <a:rPr lang="en-US" altLang="zh-CN" sz="1000" dirty="0" smtClean="0">
                <a:solidFill>
                  <a:schemeClr val="accent3">
                    <a:lumMod val="50000"/>
                  </a:schemeClr>
                </a:solidFill>
                <a:latin typeface="微软雅黑" panose="020B0503020204020204" pitchFamily="34" charset="-122"/>
                <a:ea typeface="微软雅黑" panose="020B0503020204020204" pitchFamily="34" charset="-122"/>
              </a:rPr>
              <a:t>1975</a:t>
            </a: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年为日本京王百货设计的宣传海报中，福田繁雄就开始利用</a:t>
            </a:r>
            <a:r>
              <a:rPr lang="en-US" altLang="zh-CN" sz="10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图</a:t>
            </a:r>
            <a:r>
              <a:rPr lang="en-US" altLang="zh-CN" sz="10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与</a:t>
            </a:r>
            <a:r>
              <a:rPr lang="en-US" altLang="zh-CN" sz="10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底</a:t>
            </a:r>
            <a:r>
              <a:rPr lang="en-US" altLang="zh-CN" sz="10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rPr>
              <a:t>之间互生互存的关系来探究错视原理。请谈谈右图中是如何来体现图底反转的。</a:t>
            </a:r>
            <a:endParaRPr lang="zh-CN" altLang="en-US" sz="10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3" name="图片 2" descr="图3-94"/>
          <p:cNvPicPr>
            <a:picLocks noChangeAspect="1"/>
          </p:cNvPicPr>
          <p:nvPr/>
        </p:nvPicPr>
        <p:blipFill>
          <a:blip r:embed="rId2"/>
          <a:stretch>
            <a:fillRect/>
          </a:stretch>
        </p:blipFill>
        <p:spPr>
          <a:xfrm>
            <a:off x="5214620" y="565785"/>
            <a:ext cx="3147060" cy="30975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500"/>
                                        <p:tgtEl>
                                          <p:spTgt spid="47"/>
                                        </p:tgtEl>
                                      </p:cBhvr>
                                    </p:animEffect>
                                    <p:anim calcmode="lin" valueType="num">
                                      <p:cBhvr>
                                        <p:cTn id="8" dur="1500" fill="hold"/>
                                        <p:tgtEl>
                                          <p:spTgt spid="47"/>
                                        </p:tgtEl>
                                        <p:attrNameLst>
                                          <p:attrName>ppt_w</p:attrName>
                                        </p:attrNameLst>
                                      </p:cBhvr>
                                      <p:tavLst>
                                        <p:tav tm="0" fmla="#ppt_w*sin(2.5*pi*$)">
                                          <p:val>
                                            <p:fltVal val="0"/>
                                          </p:val>
                                        </p:tav>
                                        <p:tav tm="100000">
                                          <p:val>
                                            <p:fltVal val="1"/>
                                          </p:val>
                                        </p:tav>
                                      </p:tavLst>
                                    </p:anim>
                                    <p:anim calcmode="lin" valueType="num">
                                      <p:cBhvr>
                                        <p:cTn id="9" dur="1500" fill="hold"/>
                                        <p:tgtEl>
                                          <p:spTgt spid="4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txBox="1"/>
          <p:nvPr/>
        </p:nvSpPr>
        <p:spPr>
          <a:xfrm>
            <a:off x="570865" y="200025"/>
            <a:ext cx="18389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思考与练习</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99515" y="812165"/>
            <a:ext cx="6990080" cy="1107440"/>
          </a:xfrm>
          <a:prstGeom prst="rect">
            <a:avLst/>
          </a:prstGeom>
          <a:noFill/>
        </p:spPr>
        <p:txBody>
          <a:bodyPr wrap="none" lIns="0" tIns="0" rIns="0" bIns="0" rtlCol="0">
            <a:spAutoFit/>
          </a:bodyPr>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一、判断题。（见书</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P80</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二、操作题。</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设计制作正常空间构成作品和矛盾空间构成各一幅，要求</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画面整洁，富有节奏感、韵律感和空间感。</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作业尺寸：20cm×20cm ∕ 幅	</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002831" y="1248016"/>
            <a:ext cx="1015571" cy="3105721"/>
            <a:chOff x="3402496" y="1308976"/>
            <a:chExt cx="1015571" cy="3105721"/>
          </a:xfrm>
        </p:grpSpPr>
        <p:sp>
          <p:nvSpPr>
            <p:cNvPr id="35" name="任意多边形 47"/>
            <p:cNvSpPr/>
            <p:nvPr/>
          </p:nvSpPr>
          <p:spPr>
            <a:xfrm flipV="1">
              <a:off x="3402496"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7" name="组合 36"/>
            <p:cNvGrpSpPr/>
            <p:nvPr/>
          </p:nvGrpSpPr>
          <p:grpSpPr>
            <a:xfrm>
              <a:off x="3523117" y="1733261"/>
              <a:ext cx="244890" cy="2125880"/>
              <a:chOff x="1404969" y="2714017"/>
              <a:chExt cx="274202" cy="2464677"/>
            </a:xfrm>
          </p:grpSpPr>
          <p:cxnSp>
            <p:nvCxnSpPr>
              <p:cNvPr id="38" name="直接连接符 3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1184275" y="1591945"/>
            <a:ext cx="652145" cy="2620010"/>
            <a:chOff x="3594370" y="2456744"/>
            <a:chExt cx="652142" cy="1871874"/>
          </a:xfrm>
        </p:grpSpPr>
        <p:sp>
          <p:nvSpPr>
            <p:cNvPr id="36" name="同侧圆角矩形 48"/>
            <p:cNvSpPr/>
            <p:nvPr/>
          </p:nvSpPr>
          <p:spPr>
            <a:xfrm flipV="1">
              <a:off x="3594370" y="2456744"/>
              <a:ext cx="652142" cy="1871874"/>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任意多边形 14"/>
            <p:cNvSpPr/>
            <p:nvPr/>
          </p:nvSpPr>
          <p:spPr bwMode="auto">
            <a:xfrm>
              <a:off x="3733434" y="3831841"/>
              <a:ext cx="372743" cy="3806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p>
          </p:txBody>
        </p:sp>
      </p:grpSp>
      <p:sp>
        <p:nvSpPr>
          <p:cNvPr id="30" name="文本框 30"/>
          <p:cNvSpPr txBox="1"/>
          <p:nvPr/>
        </p:nvSpPr>
        <p:spPr bwMode="auto">
          <a:xfrm>
            <a:off x="2130425" y="1672590"/>
            <a:ext cx="1504315" cy="2242185"/>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just">
              <a:lnSpc>
                <a:spcPct val="120000"/>
              </a:lnSpc>
              <a:defRPr/>
            </a:pPr>
            <a:r>
              <a:rPr lang="en-US" altLang="zh-CN" sz="1200">
                <a:solidFill>
                  <a:schemeClr val="tx1">
                    <a:lumMod val="85000"/>
                    <a:lumOff val="15000"/>
                  </a:schemeClr>
                </a:solidFill>
              </a:rPr>
              <a:t>          </a:t>
            </a:r>
            <a:r>
              <a:rPr lang="zh-CN" altLang="en-US" sz="1200">
                <a:solidFill>
                  <a:schemeClr val="tx1">
                    <a:lumMod val="85000"/>
                    <a:lumOff val="15000"/>
                  </a:schemeClr>
                </a:solidFill>
              </a:rPr>
              <a:t>形状是最常用的重复元素，在整个构成中，重复的形状可以在大小、色彩等方面有所变动。</a:t>
            </a:r>
            <a:endParaRPr lang="zh-CN" altLang="en-US" sz="1200">
              <a:solidFill>
                <a:schemeClr val="tx1">
                  <a:lumMod val="85000"/>
                  <a:lumOff val="15000"/>
                </a:schemeClr>
              </a:solidFill>
            </a:endParaRPr>
          </a:p>
        </p:txBody>
      </p:sp>
      <p:sp>
        <p:nvSpPr>
          <p:cNvPr id="76" name="Title 1"/>
          <p:cNvSpPr txBox="1"/>
          <p:nvPr/>
        </p:nvSpPr>
        <p:spPr>
          <a:xfrm>
            <a:off x="490855" y="282575"/>
            <a:ext cx="17284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16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）重复的类型</a:t>
            </a:r>
            <a:endParaRPr lang="zh-CN" altLang="en-US" sz="16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27150" y="1884680"/>
            <a:ext cx="368935" cy="1701165"/>
          </a:xfrm>
          <a:prstGeom prst="rect">
            <a:avLst/>
          </a:prstGeom>
          <a:noFill/>
        </p:spPr>
        <p:txBody>
          <a:bodyPr vert="eaVert" wrap="square" lIns="0" tIns="0" rIns="0" bIns="0" rtlCol="0">
            <a:spAutoFit/>
          </a:bodyPr>
          <a:p>
            <a:pPr algn="ctr" eaLnBrk="1" latinLnBrk="0" hangingPunct="1">
              <a:lnSpc>
                <a:spcPct val="150000"/>
              </a:lnSpc>
            </a:pPr>
            <a:r>
              <a:rPr lang="zh-CN" altLang="en-US" sz="1600" b="1">
                <a:solidFill>
                  <a:schemeClr val="accent1">
                    <a:lumMod val="50000"/>
                  </a:schemeClr>
                </a:solidFill>
              </a:rPr>
              <a:t>形状的重复</a:t>
            </a:r>
            <a:endParaRPr lang="zh-CN" altLang="en-US" sz="1600" b="1">
              <a:solidFill>
                <a:schemeClr val="accent1">
                  <a:lumMod val="50000"/>
                </a:schemeClr>
              </a:solidFill>
            </a:endParaRPr>
          </a:p>
        </p:txBody>
      </p:sp>
      <p:pic>
        <p:nvPicPr>
          <p:cNvPr id="3" name="图片 2" descr="图3-5"/>
          <p:cNvPicPr>
            <a:picLocks noChangeAspect="1"/>
          </p:cNvPicPr>
          <p:nvPr/>
        </p:nvPicPr>
        <p:blipFill>
          <a:blip r:embed="rId2"/>
          <a:stretch>
            <a:fillRect/>
          </a:stretch>
        </p:blipFill>
        <p:spPr>
          <a:xfrm>
            <a:off x="3849370" y="662305"/>
            <a:ext cx="2402205" cy="2423795"/>
          </a:xfrm>
          <a:prstGeom prst="rect">
            <a:avLst/>
          </a:prstGeom>
        </p:spPr>
      </p:pic>
      <p:pic>
        <p:nvPicPr>
          <p:cNvPr id="5" name="图片 4" descr="图3-4"/>
          <p:cNvPicPr>
            <a:picLocks noChangeAspect="1"/>
          </p:cNvPicPr>
          <p:nvPr/>
        </p:nvPicPr>
        <p:blipFill>
          <a:blip r:embed="rId3"/>
          <a:stretch>
            <a:fillRect/>
          </a:stretch>
        </p:blipFill>
        <p:spPr>
          <a:xfrm>
            <a:off x="6460490" y="2633980"/>
            <a:ext cx="2265680" cy="20853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1000" fill="hold"/>
                                        <p:tgtEl>
                                          <p:spTgt spid="73"/>
                                        </p:tgtEl>
                                        <p:attrNameLst>
                                          <p:attrName>ppt_w</p:attrName>
                                        </p:attrNameLst>
                                      </p:cBhvr>
                                      <p:tavLst>
                                        <p:tav tm="0">
                                          <p:val>
                                            <p:fltVal val="0"/>
                                          </p:val>
                                        </p:tav>
                                        <p:tav tm="100000">
                                          <p:val>
                                            <p:strVal val="#ppt_w"/>
                                          </p:val>
                                        </p:tav>
                                      </p:tavLst>
                                    </p:anim>
                                    <p:anim calcmode="lin" valueType="num">
                                      <p:cBhvr>
                                        <p:cTn id="8" dur="1000" fill="hold"/>
                                        <p:tgtEl>
                                          <p:spTgt spid="73"/>
                                        </p:tgtEl>
                                        <p:attrNameLst>
                                          <p:attrName>ppt_h</p:attrName>
                                        </p:attrNameLst>
                                      </p:cBhvr>
                                      <p:tavLst>
                                        <p:tav tm="0">
                                          <p:val>
                                            <p:fltVal val="0"/>
                                          </p:val>
                                        </p:tav>
                                        <p:tav tm="100000">
                                          <p:val>
                                            <p:strVal val="#ppt_h"/>
                                          </p:val>
                                        </p:tav>
                                      </p:tavLst>
                                    </p:anim>
                                    <p:anim calcmode="lin" valueType="num">
                                      <p:cBhvr>
                                        <p:cTn id="9" dur="1000" fill="hold"/>
                                        <p:tgtEl>
                                          <p:spTgt spid="73"/>
                                        </p:tgtEl>
                                        <p:attrNameLst>
                                          <p:attrName>style.rotation</p:attrName>
                                        </p:attrNameLst>
                                      </p:cBhvr>
                                      <p:tavLst>
                                        <p:tav tm="0">
                                          <p:val>
                                            <p:fltVal val="90"/>
                                          </p:val>
                                        </p:tav>
                                        <p:tav tm="100000">
                                          <p:val>
                                            <p:fltVal val="0"/>
                                          </p:val>
                                        </p:tav>
                                      </p:tavLst>
                                    </p:anim>
                                    <p:animEffect transition="in" filter="fade">
                                      <p:cBhvr>
                                        <p:cTn id="10" dur="1000"/>
                                        <p:tgtEl>
                                          <p:spTgt spid="73"/>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down)">
                                      <p:cBhvr>
                                        <p:cTn id="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4648" t="5464" r="4648" b="3462"/>
          <a:stretch>
            <a:fillRect/>
          </a:stretch>
        </p:blipFill>
        <p:spPr>
          <a:xfrm>
            <a:off x="-1" y="0"/>
            <a:ext cx="9144001" cy="5143500"/>
          </a:xfrm>
          <a:prstGeom prst="rect">
            <a:avLst/>
          </a:prstGeom>
        </p:spPr>
      </p:pic>
      <p:grpSp>
        <p:nvGrpSpPr>
          <p:cNvPr id="12" name="组合 11"/>
          <p:cNvGrpSpPr/>
          <p:nvPr/>
        </p:nvGrpSpPr>
        <p:grpSpPr>
          <a:xfrm>
            <a:off x="2465272" y="339502"/>
            <a:ext cx="3906928" cy="4533901"/>
            <a:chOff x="2465272" y="339502"/>
            <a:chExt cx="3906928" cy="4533901"/>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5272" y="629236"/>
              <a:ext cx="3906928" cy="3906928"/>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8798" y="3864073"/>
              <a:ext cx="2993362" cy="100933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3018798" y="339502"/>
              <a:ext cx="2993362" cy="1009330"/>
            </a:xfrm>
            <a:prstGeom prst="rect">
              <a:avLst/>
            </a:prstGeom>
          </p:spPr>
        </p:pic>
      </p:grpSp>
      <p:sp>
        <p:nvSpPr>
          <p:cNvPr id="16" name="任意多边形: 形状 15"/>
          <p:cNvSpPr/>
          <p:nvPr/>
        </p:nvSpPr>
        <p:spPr>
          <a:xfrm>
            <a:off x="2565350" y="986829"/>
            <a:ext cx="4238898" cy="3191743"/>
          </a:xfrm>
          <a:custGeom>
            <a:avLst/>
            <a:gdLst>
              <a:gd name="connsiteX0" fmla="*/ 220104 w 4238898"/>
              <a:gd name="connsiteY0" fmla="*/ 2176475 h 3191743"/>
              <a:gd name="connsiteX1" fmla="*/ 442526 w 4238898"/>
              <a:gd name="connsiteY1" fmla="*/ 14042 h 3191743"/>
              <a:gd name="connsiteX2" fmla="*/ 4198980 w 4238898"/>
              <a:gd name="connsiteY2" fmla="*/ 1336215 h 3191743"/>
              <a:gd name="connsiteX3" fmla="*/ 2296040 w 4238898"/>
              <a:gd name="connsiteY3" fmla="*/ 3140302 h 3191743"/>
              <a:gd name="connsiteX4" fmla="*/ 318959 w 4238898"/>
              <a:gd name="connsiteY4" fmla="*/ 2522464 h 3191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898" h="3191743">
                <a:moveTo>
                  <a:pt x="220104" y="2176475"/>
                </a:moveTo>
                <a:cubicBezTo>
                  <a:pt x="-258" y="1165280"/>
                  <a:pt x="-220620" y="154085"/>
                  <a:pt x="442526" y="14042"/>
                </a:cubicBezTo>
                <a:cubicBezTo>
                  <a:pt x="1105672" y="-126001"/>
                  <a:pt x="3890061" y="815172"/>
                  <a:pt x="4198980" y="1336215"/>
                </a:cubicBezTo>
                <a:cubicBezTo>
                  <a:pt x="4507899" y="1857258"/>
                  <a:pt x="2942710" y="2942594"/>
                  <a:pt x="2296040" y="3140302"/>
                </a:cubicBezTo>
                <a:cubicBezTo>
                  <a:pt x="1649370" y="3338010"/>
                  <a:pt x="984164" y="2930237"/>
                  <a:pt x="318959" y="2522464"/>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83896" y="2480578"/>
            <a:ext cx="2668678" cy="953135"/>
          </a:xfrm>
          <a:prstGeom prst="rect">
            <a:avLst/>
          </a:prstGeom>
        </p:spPr>
        <p:txBody>
          <a:bodyPr wrap="square">
            <a:spAutoFit/>
          </a:bodyPr>
          <a:lstStyle/>
          <a:p>
            <a:pPr algn="ctr" fontAlgn="auto">
              <a:spcBef>
                <a:spcPts val="0"/>
              </a:spcBef>
              <a:spcAft>
                <a:spcPts val="0"/>
              </a:spcAft>
              <a:defRPr/>
            </a:pPr>
            <a:r>
              <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rPr>
              <a:t>平面设计的创意实践</a:t>
            </a:r>
            <a:endParaRPr lang="zh-CN" altLang="en-US" sz="28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endParaRPr>
          </a:p>
        </p:txBody>
      </p:sp>
      <p:sp>
        <p:nvSpPr>
          <p:cNvPr id="18" name="矩形 17"/>
          <p:cNvSpPr/>
          <p:nvPr/>
        </p:nvSpPr>
        <p:spPr>
          <a:xfrm>
            <a:off x="4134922" y="1737284"/>
            <a:ext cx="761114" cy="646331"/>
          </a:xfrm>
          <a:prstGeom prst="rect">
            <a:avLst/>
          </a:prstGeom>
        </p:spPr>
        <p:txBody>
          <a:bodyPr wrap="square">
            <a:spAutoFit/>
          </a:bodyPr>
          <a:lstStyle/>
          <a:p>
            <a:r>
              <a:rPr lang="en-US" altLang="zh-CN"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rPr>
              <a:t>04</a:t>
            </a:r>
            <a:endParaRPr lang="zh-CN" altLang="en-US"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endParaRPr>
          </a:p>
        </p:txBody>
      </p:sp>
      <p:cxnSp>
        <p:nvCxnSpPr>
          <p:cNvPr id="19" name="直接连接符 18"/>
          <p:cNvCxnSpPr/>
          <p:nvPr/>
        </p:nvCxnSpPr>
        <p:spPr>
          <a:xfrm>
            <a:off x="3419872" y="2427734"/>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419872" y="3433693"/>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16" presetClass="entr" presetSubtype="2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par>
                                <p:cTn id="20" presetID="16" presetClass="entr" presetSubtype="21"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1500"/>
                            </p:stCondLst>
                            <p:childTnLst>
                              <p:par>
                                <p:cTn id="24" presetID="5" presetClass="entr" presetSubtype="1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checkerboard(across)">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00"/>
          <p:cNvSpPr/>
          <p:nvPr/>
        </p:nvSpPr>
        <p:spPr bwMode="auto">
          <a:xfrm>
            <a:off x="756920" y="1019175"/>
            <a:ext cx="401955" cy="40195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5000"/>
              <a:lumOff val="35000"/>
            </a:schemeClr>
          </a:solidFill>
          <a:ln>
            <a:noFill/>
          </a:ln>
        </p:spPr>
        <p:txBody>
          <a:bodyPr anchor="ctr"/>
          <a:lstStyle/>
          <a:p>
            <a:pPr algn="ctr"/>
          </a:p>
        </p:txBody>
      </p:sp>
      <p:sp>
        <p:nvSpPr>
          <p:cNvPr id="485"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一、平面设计的应用</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88770" y="1185545"/>
            <a:ext cx="6503670" cy="1076960"/>
          </a:xfrm>
          <a:prstGeom prst="rect">
            <a:avLst/>
          </a:prstGeom>
          <a:noFill/>
        </p:spPr>
        <p:txBody>
          <a:bodyPr wrap="square" lIns="0" tIns="0" rIns="0" bIns="0" rtlCol="0">
            <a:spAutoFit/>
          </a:bodyPr>
          <a:p>
            <a:pPr marL="0" marR="0" lvl="0" indent="284480" algn="l" rtl="0" eaLnBrk="1" fontAlgn="base" latinLnBrk="0" hangingPunct="1">
              <a:lnSpc>
                <a:spcPct val="150000"/>
              </a:lnSpc>
              <a:buFontTx/>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平面设计又称视觉传达设计，是以“视觉”作为沟通和表达的方式，通过多种方式创造并结合符号、图片和文字，传达想法或讯息的视觉表现过程。平面设计被广泛运用于广告设计、包装设计、字体设计、书籍设计、招贴设计、插画设计、VI 设计、UI 设计等八大领域。</a:t>
            </a:r>
            <a:endParaRPr lang="zh-CN" altLang="en-US" sz="1200" i="0" u="none" strike="noStrike" kern="1200" cap="none" spc="0" normalizeH="0" baseline="0" dirty="0" smtClean="0">
              <a:solidFill>
                <a:schemeClr val="accent3">
                  <a:lumMod val="50000"/>
                </a:schemeClr>
              </a:solidFill>
              <a:latin typeface="微软雅黑" panose="020B0503020204020204" pitchFamily="34" charset="-122"/>
              <a:ea typeface="微软雅黑" panose="020B0503020204020204" pitchFamily="34" charset="-122"/>
            </a:endParaRPr>
          </a:p>
          <a:p>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01</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3114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平面设计在广告设计中的运用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825615" cy="1384935"/>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广告设计：基于计算机平面设计技术，结合广告媒体的使用特征，在计算机上通过相关设计软件来对图像、文字、色彩、版面、图形等表达广告的元素进行处理，从而实现表达广告的目的与意图的一种平面艺术创意设计活动。</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构成要素：主题、创意、语言文字、形象、衬托</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最终目的：将商品信息或某种公益思想进行艺术化加工后传递给大众。</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pic>
        <p:nvPicPr>
          <p:cNvPr id="4" name="图片 3" descr="图3-95"/>
          <p:cNvPicPr>
            <a:picLocks noChangeAspect="1"/>
          </p:cNvPicPr>
          <p:nvPr/>
        </p:nvPicPr>
        <p:blipFill>
          <a:blip r:embed="rId2"/>
          <a:stretch>
            <a:fillRect/>
          </a:stretch>
        </p:blipFill>
        <p:spPr>
          <a:xfrm>
            <a:off x="3168015" y="2544445"/>
            <a:ext cx="2270760" cy="2083435"/>
          </a:xfrm>
          <a:prstGeom prst="rect">
            <a:avLst/>
          </a:prstGeom>
        </p:spPr>
      </p:pic>
      <p:sp>
        <p:nvSpPr>
          <p:cNvPr id="25" name="文本框 24"/>
          <p:cNvSpPr txBox="1"/>
          <p:nvPr/>
        </p:nvSpPr>
        <p:spPr>
          <a:xfrm>
            <a:off x="5617845" y="4395470"/>
            <a:ext cx="1651000" cy="153670"/>
          </a:xfrm>
          <a:prstGeom prst="rect">
            <a:avLst/>
          </a:prstGeom>
          <a:noFill/>
        </p:spPr>
        <p:txBody>
          <a:bodyPr wrap="none" lIns="0" tIns="0" rIns="0" bIns="0" rtlCol="0">
            <a:spAutoFit/>
          </a:bodyPr>
          <a:p>
            <a:r>
              <a:rPr lang="en-US" altLang="zh-CN" sz="1000" dirty="0" smtClean="0">
                <a:solidFill>
                  <a:schemeClr val="tx1"/>
                </a:solidFill>
                <a:latin typeface="微软雅黑" panose="020B0503020204020204" pitchFamily="34" charset="-122"/>
                <a:ea typeface="微软雅黑" panose="020B0503020204020204" pitchFamily="34" charset="-122"/>
              </a:rPr>
              <a:t>“</a:t>
            </a:r>
            <a:r>
              <a:rPr lang="zh-CN" altLang="en-US" sz="1000" dirty="0" smtClean="0">
                <a:solidFill>
                  <a:schemeClr val="tx1"/>
                </a:solidFill>
                <a:latin typeface="微软雅黑" panose="020B0503020204020204" pitchFamily="34" charset="-122"/>
                <a:ea typeface="微软雅黑" panose="020B0503020204020204" pitchFamily="34" charset="-122"/>
              </a:rPr>
              <a:t>破壳而出</a:t>
            </a:r>
            <a:r>
              <a:rPr lang="en-US" altLang="zh-CN" sz="1000" dirty="0" smtClean="0">
                <a:solidFill>
                  <a:schemeClr val="tx1"/>
                </a:solidFill>
                <a:latin typeface="微软雅黑" panose="020B0503020204020204" pitchFamily="34" charset="-122"/>
                <a:ea typeface="微软雅黑" panose="020B0503020204020204" pitchFamily="34" charset="-122"/>
              </a:rPr>
              <a:t>”</a:t>
            </a:r>
            <a:r>
              <a:rPr lang="zh-CN" altLang="en-US" sz="1000" dirty="0" smtClean="0">
                <a:solidFill>
                  <a:schemeClr val="tx1"/>
                </a:solidFill>
                <a:latin typeface="微软雅黑" panose="020B0503020204020204" pitchFamily="34" charset="-122"/>
                <a:ea typeface="微软雅黑" panose="020B0503020204020204" pitchFamily="34" charset="-122"/>
              </a:rPr>
              <a:t>的汽车创意广告</a:t>
            </a:r>
            <a:endParaRPr lang="zh-CN" altLang="en-US" sz="10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02</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3114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平面设计在包装设计中的运用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867525" cy="110744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包装：是品牌理念、产品特性、消费心理的综合反映，它直接影响着消费者的购买欲望。包装是增强产品的</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亲和力，拉近</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与消费者心理距离的有力手段。见下图。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功能：保护商品、传达商品信息、方便使用和运输、促进销售、提高产品的附加值</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属性：商品和艺术相结合的双重属性</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593975" y="4519930"/>
            <a:ext cx="381000" cy="153670"/>
          </a:xfrm>
          <a:prstGeom prst="rect">
            <a:avLst/>
          </a:prstGeom>
          <a:noFill/>
        </p:spPr>
        <p:txBody>
          <a:bodyPr wrap="none" lIns="0" tIns="0" rIns="0" bIns="0" rtlCol="0">
            <a:spAutoFit/>
          </a:bodyPr>
          <a:p>
            <a:r>
              <a:rPr lang="zh-CN" sz="1000" dirty="0" smtClean="0">
                <a:solidFill>
                  <a:schemeClr val="tx1"/>
                </a:solidFill>
                <a:latin typeface="微软雅黑" panose="020B0503020204020204" pitchFamily="34" charset="-122"/>
                <a:ea typeface="微软雅黑" panose="020B0503020204020204" pitchFamily="34" charset="-122"/>
              </a:rPr>
              <a:t>包装盒</a:t>
            </a:r>
            <a:endParaRPr lang="zh-CN" sz="1000" dirty="0" smtClean="0">
              <a:solidFill>
                <a:schemeClr val="tx1"/>
              </a:solidFill>
              <a:latin typeface="微软雅黑" panose="020B0503020204020204" pitchFamily="34" charset="-122"/>
              <a:ea typeface="微软雅黑" panose="020B0503020204020204" pitchFamily="34" charset="-122"/>
            </a:endParaRPr>
          </a:p>
        </p:txBody>
      </p:sp>
      <p:pic>
        <p:nvPicPr>
          <p:cNvPr id="5" name="图片 4" descr="图3-97"/>
          <p:cNvPicPr>
            <a:picLocks noChangeAspect="1"/>
          </p:cNvPicPr>
          <p:nvPr/>
        </p:nvPicPr>
        <p:blipFill>
          <a:blip r:embed="rId2"/>
          <a:stretch>
            <a:fillRect/>
          </a:stretch>
        </p:blipFill>
        <p:spPr>
          <a:xfrm>
            <a:off x="1514475" y="2345690"/>
            <a:ext cx="2540000" cy="2114550"/>
          </a:xfrm>
          <a:prstGeom prst="rect">
            <a:avLst/>
          </a:prstGeom>
        </p:spPr>
      </p:pic>
      <p:pic>
        <p:nvPicPr>
          <p:cNvPr id="6" name="图片 5" descr="图3-98"/>
          <p:cNvPicPr>
            <a:picLocks noChangeAspect="1"/>
          </p:cNvPicPr>
          <p:nvPr/>
        </p:nvPicPr>
        <p:blipFill>
          <a:blip r:embed="rId3"/>
          <a:stretch>
            <a:fillRect/>
          </a:stretch>
        </p:blipFill>
        <p:spPr>
          <a:xfrm>
            <a:off x="5348605" y="1949450"/>
            <a:ext cx="2042795" cy="2724150"/>
          </a:xfrm>
          <a:prstGeom prst="rect">
            <a:avLst/>
          </a:prstGeom>
        </p:spPr>
      </p:pic>
      <p:sp>
        <p:nvSpPr>
          <p:cNvPr id="7" name="文本框 6"/>
          <p:cNvSpPr txBox="1"/>
          <p:nvPr/>
        </p:nvSpPr>
        <p:spPr>
          <a:xfrm>
            <a:off x="7526020" y="4439285"/>
            <a:ext cx="635000" cy="153670"/>
          </a:xfrm>
          <a:prstGeom prst="rect">
            <a:avLst/>
          </a:prstGeom>
          <a:noFill/>
        </p:spPr>
        <p:txBody>
          <a:bodyPr wrap="none" lIns="0" tIns="0" rIns="0" bIns="0" rtlCol="0">
            <a:spAutoFit/>
          </a:bodyPr>
          <a:p>
            <a:r>
              <a:rPr lang="zh-CN" sz="1000" dirty="0" smtClean="0">
                <a:latin typeface="微软雅黑" panose="020B0503020204020204" pitchFamily="34" charset="-122"/>
                <a:ea typeface="微软雅黑" panose="020B0503020204020204" pitchFamily="34" charset="-122"/>
              </a:rPr>
              <a:t>手机包装盒</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03</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3114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平面设计在字体设计中的运用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652260" cy="55372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字体设计：按照一定的美学形态，对文字的外形及编排方式进行改变、重组等艺术化加工。在对文字进行设计的过程中，要考虑文字的整体诉求效果，即它能否起到传递信息的作用。见下图。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5" name="图片 4" descr="图3-99"/>
          <p:cNvPicPr>
            <a:picLocks noChangeAspect="1"/>
          </p:cNvPicPr>
          <p:nvPr/>
        </p:nvPicPr>
        <p:blipFill>
          <a:blip r:embed="rId2"/>
          <a:stretch>
            <a:fillRect/>
          </a:stretch>
        </p:blipFill>
        <p:spPr>
          <a:xfrm>
            <a:off x="3187065" y="1716405"/>
            <a:ext cx="2769235" cy="28378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04</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3114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平面设计在书籍设计中的运用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652260" cy="110744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书籍设计：又称书籍装帧设计，是一门综合化的平面设计学科。首先，设计者需要对书籍本身进行详细了解，然后根据所了解的情况进行创意构思，构思范围包括书籍的开本、装帧形式、封面、腰封、字体、版面、色彩、插图、以及纸张材料、印刷、装订与工艺等各个环节的艺术设计。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4" name="图片 3" descr="图3-100"/>
          <p:cNvPicPr>
            <a:picLocks noChangeAspect="1"/>
          </p:cNvPicPr>
          <p:nvPr/>
        </p:nvPicPr>
        <p:blipFill>
          <a:blip r:embed="rId2"/>
          <a:stretch>
            <a:fillRect/>
          </a:stretch>
        </p:blipFill>
        <p:spPr>
          <a:xfrm>
            <a:off x="1344930" y="2310130"/>
            <a:ext cx="2963545" cy="1975485"/>
          </a:xfrm>
          <a:prstGeom prst="rect">
            <a:avLst/>
          </a:prstGeom>
        </p:spPr>
      </p:pic>
      <p:pic>
        <p:nvPicPr>
          <p:cNvPr id="6" name="图片 5" descr="图3-101"/>
          <p:cNvPicPr>
            <a:picLocks noChangeAspect="1"/>
          </p:cNvPicPr>
          <p:nvPr/>
        </p:nvPicPr>
        <p:blipFill>
          <a:blip r:embed="rId3"/>
          <a:stretch>
            <a:fillRect/>
          </a:stretch>
        </p:blipFill>
        <p:spPr>
          <a:xfrm>
            <a:off x="5031105" y="2310130"/>
            <a:ext cx="2568575" cy="1975485"/>
          </a:xfrm>
          <a:prstGeom prst="rect">
            <a:avLst/>
          </a:prstGeom>
        </p:spPr>
      </p:pic>
      <p:sp>
        <p:nvSpPr>
          <p:cNvPr id="7" name="文本框 6"/>
          <p:cNvSpPr txBox="1"/>
          <p:nvPr/>
        </p:nvSpPr>
        <p:spPr>
          <a:xfrm>
            <a:off x="4269105" y="4550410"/>
            <a:ext cx="762000" cy="153670"/>
          </a:xfrm>
          <a:prstGeom prst="rect">
            <a:avLst/>
          </a:prstGeom>
          <a:noFill/>
        </p:spPr>
        <p:txBody>
          <a:bodyPr wrap="none" lIns="0" tIns="0" rIns="0" bIns="0" rtlCol="0">
            <a:spAutoFit/>
          </a:bodyPr>
          <a:p>
            <a:r>
              <a:rPr lang="zh-CN" sz="1000" dirty="0" smtClean="0">
                <a:latin typeface="微软雅黑" panose="020B0503020204020204" pitchFamily="34" charset="-122"/>
                <a:ea typeface="微软雅黑" panose="020B0503020204020204" pitchFamily="34" charset="-122"/>
              </a:rPr>
              <a:t>书籍封面设计</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05</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3114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平面设计在招贴设计中的运用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652260" cy="55372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招贴：又称“海报”、“宣传画”，属于户外广告，分布于各处公共场所，在国外被称为“瞬间的街头艺术</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5" name="图片 4" descr="图3-102"/>
          <p:cNvPicPr>
            <a:picLocks noChangeAspect="1"/>
          </p:cNvPicPr>
          <p:nvPr/>
        </p:nvPicPr>
        <p:blipFill>
          <a:blip r:embed="rId2"/>
          <a:stretch>
            <a:fillRect/>
          </a:stretch>
        </p:blipFill>
        <p:spPr>
          <a:xfrm>
            <a:off x="795020" y="1769745"/>
            <a:ext cx="1986915" cy="2811145"/>
          </a:xfrm>
          <a:prstGeom prst="rect">
            <a:avLst/>
          </a:prstGeom>
        </p:spPr>
      </p:pic>
      <p:pic>
        <p:nvPicPr>
          <p:cNvPr id="8" name="图片 7" descr="图3-103"/>
          <p:cNvPicPr>
            <a:picLocks noChangeAspect="1"/>
          </p:cNvPicPr>
          <p:nvPr/>
        </p:nvPicPr>
        <p:blipFill>
          <a:blip r:embed="rId3"/>
          <a:stretch>
            <a:fillRect/>
          </a:stretch>
        </p:blipFill>
        <p:spPr>
          <a:xfrm>
            <a:off x="3527425" y="1817370"/>
            <a:ext cx="2033905" cy="2790825"/>
          </a:xfrm>
          <a:prstGeom prst="rect">
            <a:avLst/>
          </a:prstGeom>
        </p:spPr>
      </p:pic>
      <p:pic>
        <p:nvPicPr>
          <p:cNvPr id="9" name="图片 8" descr="图3-104"/>
          <p:cNvPicPr>
            <a:picLocks noChangeAspect="1"/>
          </p:cNvPicPr>
          <p:nvPr/>
        </p:nvPicPr>
        <p:blipFill>
          <a:blip r:embed="rId4"/>
          <a:stretch>
            <a:fillRect/>
          </a:stretch>
        </p:blipFill>
        <p:spPr>
          <a:xfrm>
            <a:off x="6367145" y="1807210"/>
            <a:ext cx="1898650" cy="2810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06</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311400"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平面设计在插画设计中的运用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652260" cy="83058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插画设计是一种以图形图案表现作为主要视觉载体的平面艺术，在运用图案来表现的形象时，应本着审美与实用相统一的原则，尽量使线条形态清晰、明快，</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方便</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制作。插图是世界通用的视觉语言，其</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sym typeface="+mn-ea"/>
              </a:rPr>
              <a:t>商业</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应用通常分为人物形象设计、动物形象设计和商品形象设计。见下图。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4" name="图片 3" descr="图3-105"/>
          <p:cNvPicPr>
            <a:picLocks noChangeAspect="1"/>
          </p:cNvPicPr>
          <p:nvPr/>
        </p:nvPicPr>
        <p:blipFill>
          <a:blip r:embed="rId2"/>
          <a:stretch>
            <a:fillRect/>
          </a:stretch>
        </p:blipFill>
        <p:spPr>
          <a:xfrm>
            <a:off x="1303020" y="2143125"/>
            <a:ext cx="6537325" cy="22999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07</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127885"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a:t>
            </a:r>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VI</a:t>
            </a:r>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831330" cy="830580"/>
          </a:xfrm>
          <a:prstGeom prst="rect">
            <a:avLst/>
          </a:prstGeom>
          <a:noFill/>
        </p:spPr>
        <p:txBody>
          <a:bodyPr wrap="square" lIns="0" tIns="0" rIns="0" bIns="0" rtlCol="0">
            <a:spAutoFit/>
          </a:bodyPr>
          <a:p>
            <a:pPr indent="284480" algn="l"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VI ：即</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Visual  Identity</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，通常译为</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视觉识别系统</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，是 CIS 系统最具传播力和感染力的部分，是指将 CI 的非可视内容转化为静态的视觉识别符号，在最广泛的层面上，以无比丰富的、多样的应用形式进行最直接的传播。其应用主要包括图标设计、吉祥物设计、办公用品设计等。见下图。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5" name="图片 4" descr="图3-106"/>
          <p:cNvPicPr>
            <a:picLocks noChangeAspect="1"/>
          </p:cNvPicPr>
          <p:nvPr/>
        </p:nvPicPr>
        <p:blipFill>
          <a:blip r:embed="rId2"/>
          <a:stretch>
            <a:fillRect/>
          </a:stretch>
        </p:blipFill>
        <p:spPr>
          <a:xfrm>
            <a:off x="3197225" y="2046605"/>
            <a:ext cx="2748915" cy="2542540"/>
          </a:xfrm>
          <a:prstGeom prst="rect">
            <a:avLst/>
          </a:prstGeom>
        </p:spPr>
      </p:pic>
      <p:sp>
        <p:nvSpPr>
          <p:cNvPr id="6" name="文本框 5"/>
          <p:cNvSpPr txBox="1"/>
          <p:nvPr/>
        </p:nvSpPr>
        <p:spPr>
          <a:xfrm>
            <a:off x="4317365" y="4704715"/>
            <a:ext cx="508000" cy="153670"/>
          </a:xfrm>
          <a:prstGeom prst="rect">
            <a:avLst/>
          </a:prstGeom>
          <a:noFill/>
        </p:spPr>
        <p:txBody>
          <a:bodyPr wrap="none" lIns="0" tIns="0" rIns="0" bIns="0" rtlCol="0">
            <a:spAutoFit/>
          </a:bodyPr>
          <a:p>
            <a:r>
              <a:rPr lang="zh-CN" altLang="en-US" sz="1000" dirty="0" smtClean="0">
                <a:solidFill>
                  <a:schemeClr val="tx1"/>
                </a:solidFill>
                <a:latin typeface="微软雅黑" panose="020B0503020204020204" pitchFamily="34" charset="-122"/>
                <a:ea typeface="微软雅黑" panose="020B0503020204020204" pitchFamily="34" charset="-122"/>
              </a:rPr>
              <a:t>图标设计</a:t>
            </a:r>
            <a:endParaRPr lang="zh-CN" altLang="en-US" sz="10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0" name="组合 479"/>
          <p:cNvGrpSpPr/>
          <p:nvPr/>
        </p:nvGrpSpPr>
        <p:grpSpPr>
          <a:xfrm>
            <a:off x="352425" y="328930"/>
            <a:ext cx="3594735" cy="715010"/>
            <a:chOff x="5878987" y="1408822"/>
            <a:chExt cx="2431176" cy="714986"/>
          </a:xfrm>
        </p:grpSpPr>
        <p:sp>
          <p:nvSpPr>
            <p:cNvPr id="16" name="Freeform: Shape 479"/>
            <p:cNvSpPr/>
            <p:nvPr/>
          </p:nvSpPr>
          <p:spPr>
            <a:xfrm flipV="1">
              <a:off x="5879109" y="1408822"/>
              <a:ext cx="492778" cy="714984"/>
            </a:xfrm>
            <a:custGeom>
              <a:avLst/>
              <a:gdLst>
                <a:gd name="connsiteX0" fmla="*/ 0 w 755320"/>
                <a:gd name="connsiteY0" fmla="*/ 879254 h 879254"/>
                <a:gd name="connsiteX1" fmla="*/ 755320 w 755320"/>
                <a:gd name="connsiteY1" fmla="*/ 879254 h 879254"/>
                <a:gd name="connsiteX2" fmla="*/ 755320 w 755320"/>
                <a:gd name="connsiteY2" fmla="*/ 0 h 879254"/>
                <a:gd name="connsiteX3" fmla="*/ 542375 w 755320"/>
                <a:gd name="connsiteY3" fmla="*/ 279409 h 879254"/>
                <a:gd name="connsiteX4" fmla="*/ 0 w 755320"/>
                <a:gd name="connsiteY4" fmla="*/ 279409 h 87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20" h="879254">
                  <a:moveTo>
                    <a:pt x="0" y="879254"/>
                  </a:moveTo>
                  <a:lnTo>
                    <a:pt x="755320" y="879254"/>
                  </a:lnTo>
                  <a:lnTo>
                    <a:pt x="755320" y="0"/>
                  </a:lnTo>
                  <a:lnTo>
                    <a:pt x="542375" y="279409"/>
                  </a:lnTo>
                  <a:lnTo>
                    <a:pt x="0" y="27940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Freeform: Shape 480"/>
            <p:cNvSpPr/>
            <p:nvPr/>
          </p:nvSpPr>
          <p:spPr>
            <a:xfrm flipV="1">
              <a:off x="6371707" y="1408822"/>
              <a:ext cx="1938456" cy="714986"/>
            </a:xfrm>
            <a:custGeom>
              <a:avLst/>
              <a:gdLst>
                <a:gd name="connsiteX0" fmla="*/ 0 w 2971232"/>
                <a:gd name="connsiteY0" fmla="*/ 879255 h 879255"/>
                <a:gd name="connsiteX1" fmla="*/ 2971232 w 2971232"/>
                <a:gd name="connsiteY1" fmla="*/ 879255 h 879255"/>
                <a:gd name="connsiteX2" fmla="*/ 2971232 w 2971232"/>
                <a:gd name="connsiteY2" fmla="*/ 279410 h 879255"/>
                <a:gd name="connsiteX3" fmla="*/ 213221 w 2971232"/>
                <a:gd name="connsiteY3" fmla="*/ 279410 h 879255"/>
                <a:gd name="connsiteX4" fmla="*/ 276 w 2971232"/>
                <a:gd name="connsiteY4" fmla="*/ 0 h 879255"/>
                <a:gd name="connsiteX5" fmla="*/ 0 w 2971232"/>
                <a:gd name="connsiteY5" fmla="*/ 362 h 87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32" h="879255">
                  <a:moveTo>
                    <a:pt x="0" y="879255"/>
                  </a:moveTo>
                  <a:lnTo>
                    <a:pt x="2971232" y="879255"/>
                  </a:lnTo>
                  <a:lnTo>
                    <a:pt x="2971232" y="279410"/>
                  </a:lnTo>
                  <a:lnTo>
                    <a:pt x="213221" y="279410"/>
                  </a:lnTo>
                  <a:lnTo>
                    <a:pt x="276" y="0"/>
                  </a:lnTo>
                  <a:lnTo>
                    <a:pt x="0" y="362"/>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TextBox 478"/>
            <p:cNvSpPr txBox="1"/>
            <p:nvPr/>
          </p:nvSpPr>
          <p:spPr bwMode="auto">
            <a:xfrm>
              <a:off x="5878987" y="1411738"/>
              <a:ext cx="492718" cy="488559"/>
            </a:xfrm>
            <a:prstGeom prst="rect">
              <a:avLst/>
            </a:prstGeom>
            <a:noFill/>
          </p:spPr>
          <p:txBody>
            <a:bodyPr wrap="none" lIns="90000" tIns="46800" rIns="90000" bIns="46800" anchor="ctr" anchorCtr="1">
              <a:normAutofit/>
            </a:bodyPr>
            <a:lstStyle/>
            <a:p>
              <a:pPr marL="0" marR="0" lvl="0" indent="0" algn="ctr" defTabSz="914400" eaLnBrk="1" fontAlgn="auto" latinLnBrk="0" hangingPunct="1">
                <a:buClrTx/>
                <a:buSzTx/>
                <a:buFontTx/>
                <a:buNone/>
                <a:defRPr/>
              </a:pPr>
              <a:r>
                <a:rPr kumimoji="0" lang="en-US" altLang="ko-KR" sz="1400" b="1" i="0" u="none" strike="noStrike" kern="0" cap="none" spc="0" normalizeH="0" baseline="0" noProof="0">
                  <a:ln>
                    <a:noFill/>
                  </a:ln>
                  <a:solidFill>
                    <a:schemeClr val="accent3">
                      <a:lumMod val="50000"/>
                    </a:schemeClr>
                  </a:solidFill>
                  <a:effectLst/>
                  <a:uLnTx/>
                  <a:uFillTx/>
                </a:rPr>
                <a:t>08</a:t>
              </a:r>
              <a:endParaRPr kumimoji="0" lang="en-US" altLang="ko-KR" sz="1400" b="1" i="0" u="none" strike="noStrike" kern="0" cap="none" spc="0" normalizeH="0" baseline="0" noProof="0">
                <a:ln>
                  <a:noFill/>
                </a:ln>
                <a:solidFill>
                  <a:schemeClr val="accent3">
                    <a:lumMod val="50000"/>
                  </a:schemeClr>
                </a:solidFill>
                <a:effectLst/>
                <a:uLnTx/>
                <a:uFillTx/>
              </a:endParaRPr>
            </a:p>
          </p:txBody>
        </p:sp>
      </p:grpSp>
      <p:sp>
        <p:nvSpPr>
          <p:cNvPr id="2" name="文本框 1"/>
          <p:cNvSpPr txBox="1"/>
          <p:nvPr/>
        </p:nvSpPr>
        <p:spPr>
          <a:xfrm>
            <a:off x="1258570" y="468630"/>
            <a:ext cx="2140585" cy="215265"/>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平面设计在</a:t>
            </a:r>
            <a:r>
              <a:rPr lang="en-US" altLang="zh-CN" sz="1400" dirty="0" smtClean="0">
                <a:solidFill>
                  <a:schemeClr val="accent3">
                    <a:lumMod val="25000"/>
                  </a:schemeClr>
                </a:solidFill>
                <a:latin typeface="微软雅黑" panose="020B0503020204020204" pitchFamily="34" charset="-122"/>
                <a:ea typeface="微软雅黑" panose="020B0503020204020204" pitchFamily="34" charset="-122"/>
              </a:rPr>
              <a:t>UI</a:t>
            </a:r>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设计中的运用</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44930" y="981075"/>
            <a:ext cx="6831330" cy="830580"/>
          </a:xfrm>
          <a:prstGeom prst="rect">
            <a:avLst/>
          </a:prstGeom>
          <a:noFill/>
        </p:spPr>
        <p:txBody>
          <a:bodyPr wrap="square" lIns="0" tIns="0" rIns="0" bIns="0" rtlCol="0">
            <a:spAutoFit/>
          </a:bodyPr>
          <a:p>
            <a:pPr indent="284480" algn="l" eaLnBrk="1" latinLnBrk="0" hangingPunct="1">
              <a:lnSpc>
                <a:spcPct val="150000"/>
              </a:lnSpc>
            </a:pP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U</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I ：即</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User  Interface</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sz="1200" dirty="0" smtClean="0">
                <a:solidFill>
                  <a:schemeClr val="accent3">
                    <a:lumMod val="50000"/>
                  </a:schemeClr>
                </a:solidFill>
                <a:latin typeface="微软雅黑" panose="020B0503020204020204" pitchFamily="34" charset="-122"/>
                <a:ea typeface="微软雅黑" panose="020B0503020204020204" pitchFamily="34" charset="-122"/>
              </a:rPr>
              <a:t>( 用户界面 ) 的简称</a:t>
            </a:r>
            <a:r>
              <a:rPr lang="zh-CN" sz="1200" dirty="0" smtClean="0">
                <a:solidFill>
                  <a:schemeClr val="accent3">
                    <a:lumMod val="50000"/>
                  </a:schemeClr>
                </a:solidFill>
                <a:latin typeface="微软雅黑" panose="020B0503020204020204" pitchFamily="34" charset="-122"/>
                <a:ea typeface="微软雅黑" panose="020B0503020204020204" pitchFamily="34" charset="-122"/>
              </a:rPr>
              <a:t>，</a:t>
            </a:r>
            <a:r>
              <a:rPr lang="en-US" sz="1200" dirty="0" smtClean="0">
                <a:solidFill>
                  <a:schemeClr val="accent3">
                    <a:lumMod val="50000"/>
                  </a:schemeClr>
                </a:solidFill>
                <a:latin typeface="微软雅黑" panose="020B0503020204020204" pitchFamily="34" charset="-122"/>
                <a:ea typeface="微软雅黑" panose="020B0503020204020204" pitchFamily="34" charset="-122"/>
              </a:rPr>
              <a:t>UI 设计是指对软件的人机交互、操作逻辑、界面美观的整体设计，也叫界面设计。UI 设计分</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为实体 UI设计和虚拟 UI设计，互联网说的 UI 设计是虚拟 UI设计。见下图。</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pic>
        <p:nvPicPr>
          <p:cNvPr id="4" name="图片 3" descr="图3-107"/>
          <p:cNvPicPr>
            <a:picLocks noChangeAspect="1"/>
          </p:cNvPicPr>
          <p:nvPr/>
        </p:nvPicPr>
        <p:blipFill>
          <a:blip r:embed="rId2"/>
          <a:stretch>
            <a:fillRect/>
          </a:stretch>
        </p:blipFill>
        <p:spPr>
          <a:xfrm>
            <a:off x="2834005" y="1883410"/>
            <a:ext cx="3853180" cy="1430020"/>
          </a:xfrm>
          <a:prstGeom prst="rect">
            <a:avLst/>
          </a:prstGeom>
        </p:spPr>
      </p:pic>
      <p:pic>
        <p:nvPicPr>
          <p:cNvPr id="7" name="图片 6" descr="图3-108"/>
          <p:cNvPicPr>
            <a:picLocks noChangeAspect="1"/>
          </p:cNvPicPr>
          <p:nvPr/>
        </p:nvPicPr>
        <p:blipFill>
          <a:blip r:embed="rId3"/>
          <a:stretch>
            <a:fillRect/>
          </a:stretch>
        </p:blipFill>
        <p:spPr>
          <a:xfrm>
            <a:off x="2455545" y="3409950"/>
            <a:ext cx="4610100" cy="14871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 calcmode="lin" valueType="num">
                                      <p:cBhvr additive="base">
                                        <p:cTn id="7" dur="500" fill="hold"/>
                                        <p:tgtEl>
                                          <p:spTgt spid="480"/>
                                        </p:tgtEl>
                                        <p:attrNameLst>
                                          <p:attrName>ppt_x</p:attrName>
                                        </p:attrNameLst>
                                      </p:cBhvr>
                                      <p:tavLst>
                                        <p:tav tm="0">
                                          <p:val>
                                            <p:strVal val="#ppt_x"/>
                                          </p:val>
                                        </p:tav>
                                        <p:tav tm="100000">
                                          <p:val>
                                            <p:strVal val="#ppt_x"/>
                                          </p:val>
                                        </p:tav>
                                      </p:tavLst>
                                    </p:anim>
                                    <p:anim calcmode="lin" valueType="num">
                                      <p:cBhvr additive="base">
                                        <p:cTn id="8" dur="500" fill="hold"/>
                                        <p:tgtEl>
                                          <p:spTgt spid="4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002831" y="1248016"/>
            <a:ext cx="1015571" cy="3105721"/>
            <a:chOff x="3402496" y="1308976"/>
            <a:chExt cx="1015571" cy="3105721"/>
          </a:xfrm>
        </p:grpSpPr>
        <p:sp>
          <p:nvSpPr>
            <p:cNvPr id="35" name="任意多边形 47"/>
            <p:cNvSpPr/>
            <p:nvPr/>
          </p:nvSpPr>
          <p:spPr>
            <a:xfrm flipV="1">
              <a:off x="3402496"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7" name="组合 36"/>
            <p:cNvGrpSpPr/>
            <p:nvPr/>
          </p:nvGrpSpPr>
          <p:grpSpPr>
            <a:xfrm>
              <a:off x="3523117" y="1733261"/>
              <a:ext cx="244890" cy="2125880"/>
              <a:chOff x="1404969" y="2714017"/>
              <a:chExt cx="274202" cy="2464677"/>
            </a:xfrm>
          </p:grpSpPr>
          <p:cxnSp>
            <p:nvCxnSpPr>
              <p:cNvPr id="38" name="直接连接符 3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1184275" y="1591945"/>
            <a:ext cx="652145" cy="2620010"/>
            <a:chOff x="3594370" y="2456744"/>
            <a:chExt cx="652142" cy="1871874"/>
          </a:xfrm>
        </p:grpSpPr>
        <p:sp>
          <p:nvSpPr>
            <p:cNvPr id="36" name="同侧圆角矩形 48"/>
            <p:cNvSpPr/>
            <p:nvPr/>
          </p:nvSpPr>
          <p:spPr>
            <a:xfrm flipV="1">
              <a:off x="3594370" y="2456744"/>
              <a:ext cx="652142" cy="1871874"/>
            </a:xfrm>
            <a:prstGeom prst="round2SameRect">
              <a:avLst>
                <a:gd name="adj1" fmla="val 50000"/>
                <a:gd name="adj2" fmla="val 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任意多边形 14"/>
            <p:cNvSpPr/>
            <p:nvPr/>
          </p:nvSpPr>
          <p:spPr bwMode="auto">
            <a:xfrm>
              <a:off x="3733434" y="3831841"/>
              <a:ext cx="372743" cy="3806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p>
          </p:txBody>
        </p:sp>
      </p:grpSp>
      <p:sp>
        <p:nvSpPr>
          <p:cNvPr id="30" name="文本框 30"/>
          <p:cNvSpPr txBox="1"/>
          <p:nvPr/>
        </p:nvSpPr>
        <p:spPr bwMode="auto">
          <a:xfrm>
            <a:off x="2411730" y="1672590"/>
            <a:ext cx="1504315" cy="2242185"/>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just">
              <a:lnSpc>
                <a:spcPct val="120000"/>
              </a:lnSpc>
              <a:defRPr/>
            </a:pPr>
            <a:r>
              <a:rPr lang="en-US" altLang="zh-CN" sz="1200">
                <a:solidFill>
                  <a:schemeClr val="tx1">
                    <a:lumMod val="85000"/>
                    <a:lumOff val="15000"/>
                  </a:schemeClr>
                </a:solidFill>
              </a:rPr>
              <a:t>          相似或相同的形状可以在大小上进行重复。</a:t>
            </a:r>
            <a:endParaRPr lang="en-US" altLang="zh-CN" sz="1200">
              <a:solidFill>
                <a:schemeClr val="tx1">
                  <a:lumMod val="85000"/>
                  <a:lumOff val="15000"/>
                </a:schemeClr>
              </a:solidFill>
            </a:endParaRPr>
          </a:p>
        </p:txBody>
      </p:sp>
      <p:sp>
        <p:nvSpPr>
          <p:cNvPr id="76" name="Title 1"/>
          <p:cNvSpPr txBox="1"/>
          <p:nvPr/>
        </p:nvSpPr>
        <p:spPr>
          <a:xfrm>
            <a:off x="490855" y="282575"/>
            <a:ext cx="17284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16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）重复的类型</a:t>
            </a:r>
            <a:endParaRPr lang="zh-CN" altLang="en-US" sz="16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27150" y="1884680"/>
            <a:ext cx="368935" cy="1701165"/>
          </a:xfrm>
          <a:prstGeom prst="rect">
            <a:avLst/>
          </a:prstGeom>
          <a:noFill/>
        </p:spPr>
        <p:txBody>
          <a:bodyPr vert="eaVert" wrap="square" lIns="0" tIns="0" rIns="0" bIns="0" rtlCol="0">
            <a:spAutoFit/>
          </a:bodyPr>
          <a:p>
            <a:pPr algn="ctr" eaLnBrk="1" latinLnBrk="0" hangingPunct="1">
              <a:lnSpc>
                <a:spcPct val="150000"/>
              </a:lnSpc>
            </a:pPr>
            <a:r>
              <a:rPr lang="zh-CN" altLang="en-US" sz="1600" b="1">
                <a:solidFill>
                  <a:schemeClr val="accent1">
                    <a:lumMod val="50000"/>
                  </a:schemeClr>
                </a:solidFill>
              </a:rPr>
              <a:t>大小的重复</a:t>
            </a:r>
            <a:endParaRPr lang="zh-CN" altLang="en-US" sz="1600" b="1">
              <a:solidFill>
                <a:schemeClr val="accent1">
                  <a:lumMod val="50000"/>
                </a:schemeClr>
              </a:solidFill>
            </a:endParaRPr>
          </a:p>
        </p:txBody>
      </p:sp>
      <p:pic>
        <p:nvPicPr>
          <p:cNvPr id="3" name="图片 2" descr="图3-6"/>
          <p:cNvPicPr>
            <a:picLocks noChangeAspect="1"/>
          </p:cNvPicPr>
          <p:nvPr/>
        </p:nvPicPr>
        <p:blipFill>
          <a:blip r:embed="rId2"/>
          <a:stretch>
            <a:fillRect/>
          </a:stretch>
        </p:blipFill>
        <p:spPr>
          <a:xfrm>
            <a:off x="4853305" y="1080770"/>
            <a:ext cx="2821305" cy="28835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1000" fill="hold"/>
                                        <p:tgtEl>
                                          <p:spTgt spid="73"/>
                                        </p:tgtEl>
                                        <p:attrNameLst>
                                          <p:attrName>ppt_w</p:attrName>
                                        </p:attrNameLst>
                                      </p:cBhvr>
                                      <p:tavLst>
                                        <p:tav tm="0">
                                          <p:val>
                                            <p:fltVal val="0"/>
                                          </p:val>
                                        </p:tav>
                                        <p:tav tm="100000">
                                          <p:val>
                                            <p:strVal val="#ppt_w"/>
                                          </p:val>
                                        </p:tav>
                                      </p:tavLst>
                                    </p:anim>
                                    <p:anim calcmode="lin" valueType="num">
                                      <p:cBhvr>
                                        <p:cTn id="8" dur="1000" fill="hold"/>
                                        <p:tgtEl>
                                          <p:spTgt spid="73"/>
                                        </p:tgtEl>
                                        <p:attrNameLst>
                                          <p:attrName>ppt_h</p:attrName>
                                        </p:attrNameLst>
                                      </p:cBhvr>
                                      <p:tavLst>
                                        <p:tav tm="0">
                                          <p:val>
                                            <p:fltVal val="0"/>
                                          </p:val>
                                        </p:tav>
                                        <p:tav tm="100000">
                                          <p:val>
                                            <p:strVal val="#ppt_h"/>
                                          </p:val>
                                        </p:tav>
                                      </p:tavLst>
                                    </p:anim>
                                    <p:anim calcmode="lin" valueType="num">
                                      <p:cBhvr>
                                        <p:cTn id="9" dur="1000" fill="hold"/>
                                        <p:tgtEl>
                                          <p:spTgt spid="73"/>
                                        </p:tgtEl>
                                        <p:attrNameLst>
                                          <p:attrName>style.rotation</p:attrName>
                                        </p:attrNameLst>
                                      </p:cBhvr>
                                      <p:tavLst>
                                        <p:tav tm="0">
                                          <p:val>
                                            <p:fltVal val="90"/>
                                          </p:val>
                                        </p:tav>
                                        <p:tav tm="100000">
                                          <p:val>
                                            <p:fltVal val="0"/>
                                          </p:val>
                                        </p:tav>
                                      </p:tavLst>
                                    </p:anim>
                                    <p:animEffect transition="in" filter="fade">
                                      <p:cBhvr>
                                        <p:cTn id="10" dur="1000"/>
                                        <p:tgtEl>
                                          <p:spTgt spid="73"/>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down)">
                                      <p:cBhvr>
                                        <p:cTn id="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Rounded Corners 1"/>
          <p:cNvSpPr/>
          <p:nvPr/>
        </p:nvSpPr>
        <p:spPr>
          <a:xfrm>
            <a:off x="3505200" y="1504950"/>
            <a:ext cx="2133600" cy="2133600"/>
          </a:xfrm>
          <a:prstGeom prst="roundRect">
            <a:avLst>
              <a:gd name="adj" fmla="val 11310"/>
            </a:avLst>
          </a:prstGeom>
          <a:blipFill dpi="0" rotWithShape="1">
            <a:blip r:embed="rId1"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1" name="Right Triangle 4"/>
          <p:cNvSpPr/>
          <p:nvPr/>
        </p:nvSpPr>
        <p:spPr>
          <a:xfrm>
            <a:off x="4899938" y="1138475"/>
            <a:ext cx="177615" cy="366475"/>
          </a:xfrm>
          <a:prstGeom prst="rtTriangle">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3" name="Right Triangle 8"/>
          <p:cNvSpPr/>
          <p:nvPr/>
        </p:nvSpPr>
        <p:spPr>
          <a:xfrm rot="5400000">
            <a:off x="5734964" y="2805259"/>
            <a:ext cx="177615" cy="366475"/>
          </a:xfrm>
          <a:prstGeom prst="rtTriangle">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5" name="Right Triangle 11"/>
          <p:cNvSpPr/>
          <p:nvPr/>
        </p:nvSpPr>
        <p:spPr>
          <a:xfrm rot="10800000">
            <a:off x="4064712" y="3638550"/>
            <a:ext cx="177615" cy="366475"/>
          </a:xfrm>
          <a:prstGeom prst="rtTriangle">
            <a:avLst/>
          </a:pr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7" name="Right Triangle 14"/>
          <p:cNvSpPr/>
          <p:nvPr/>
        </p:nvSpPr>
        <p:spPr>
          <a:xfrm rot="16200000">
            <a:off x="3231422" y="1971766"/>
            <a:ext cx="177615" cy="366475"/>
          </a:xfrm>
          <a:prstGeom prst="rtTriangle">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1" name="组合 40"/>
          <p:cNvGrpSpPr/>
          <p:nvPr/>
        </p:nvGrpSpPr>
        <p:grpSpPr>
          <a:xfrm>
            <a:off x="5077553" y="2066197"/>
            <a:ext cx="929456" cy="833491"/>
            <a:chOff x="5077553" y="2066197"/>
            <a:chExt cx="929456" cy="833491"/>
          </a:xfrm>
        </p:grpSpPr>
        <p:sp>
          <p:nvSpPr>
            <p:cNvPr id="32" name="Arrow: Pentagon 7"/>
            <p:cNvSpPr/>
            <p:nvPr/>
          </p:nvSpPr>
          <p:spPr>
            <a:xfrm rot="10800000">
              <a:off x="5077553" y="2066197"/>
              <a:ext cx="929456" cy="833491"/>
            </a:xfrm>
            <a:prstGeom prst="homePlate">
              <a:avLst>
                <a:gd name="adj" fmla="val 30801"/>
              </a:avLst>
            </a:prstGeom>
            <a:blipFill dpi="0" rotWithShape="1">
              <a:blip r:embed="rId2"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Freeform: Shape 38"/>
            <p:cNvSpPr/>
            <p:nvPr/>
          </p:nvSpPr>
          <p:spPr bwMode="auto">
            <a:xfrm>
              <a:off x="5332091" y="2257690"/>
              <a:ext cx="420377" cy="420162"/>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chemeClr val="bg1"/>
            </a:solidFill>
            <a:ln>
              <a:noFill/>
            </a:ln>
          </p:spPr>
          <p:txBody>
            <a:bodyPr anchor="ctr"/>
            <a:lstStyle/>
            <a:p>
              <a:pPr algn="ctr"/>
            </a:p>
          </p:txBody>
        </p:sp>
      </p:grpSp>
      <p:grpSp>
        <p:nvGrpSpPr>
          <p:cNvPr id="38" name="组合 37"/>
          <p:cNvGrpSpPr/>
          <p:nvPr/>
        </p:nvGrpSpPr>
        <p:grpSpPr>
          <a:xfrm>
            <a:off x="4066447" y="1138476"/>
            <a:ext cx="833491" cy="929456"/>
            <a:chOff x="4066447" y="1138476"/>
            <a:chExt cx="833491" cy="929456"/>
          </a:xfrm>
        </p:grpSpPr>
        <p:sp>
          <p:nvSpPr>
            <p:cNvPr id="30" name="Arrow: Pentagon 2"/>
            <p:cNvSpPr/>
            <p:nvPr/>
          </p:nvSpPr>
          <p:spPr>
            <a:xfrm rot="5400000">
              <a:off x="4018465" y="1186458"/>
              <a:ext cx="929456" cy="833491"/>
            </a:xfrm>
            <a:prstGeom prst="homePlate">
              <a:avLst>
                <a:gd name="adj" fmla="val 30801"/>
              </a:avLst>
            </a:prstGeom>
            <a:blipFill dpi="0" rotWithShape="1">
              <a:blip r:embed="rId3"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Freeform: Shape 36"/>
            <p:cNvSpPr/>
            <p:nvPr/>
          </p:nvSpPr>
          <p:spPr bwMode="auto">
            <a:xfrm>
              <a:off x="4299892" y="1372348"/>
              <a:ext cx="386288" cy="386091"/>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chemeClr val="bg1"/>
            </a:solidFill>
            <a:ln>
              <a:noFill/>
            </a:ln>
          </p:spPr>
          <p:txBody>
            <a:bodyPr anchor="ctr"/>
            <a:lstStyle/>
            <a:p>
              <a:pPr algn="ctr"/>
            </a:p>
          </p:txBody>
        </p:sp>
      </p:grpSp>
      <p:grpSp>
        <p:nvGrpSpPr>
          <p:cNvPr id="39" name="组合 38"/>
          <p:cNvGrpSpPr/>
          <p:nvPr/>
        </p:nvGrpSpPr>
        <p:grpSpPr>
          <a:xfrm>
            <a:off x="3136993" y="2243812"/>
            <a:ext cx="929456" cy="833491"/>
            <a:chOff x="3136993" y="2243812"/>
            <a:chExt cx="929456" cy="833491"/>
          </a:xfrm>
        </p:grpSpPr>
        <p:sp>
          <p:nvSpPr>
            <p:cNvPr id="36" name="Arrow: Pentagon 13"/>
            <p:cNvSpPr/>
            <p:nvPr/>
          </p:nvSpPr>
          <p:spPr>
            <a:xfrm>
              <a:off x="3136993" y="2243812"/>
              <a:ext cx="929456" cy="833491"/>
            </a:xfrm>
            <a:prstGeom prst="homePlate">
              <a:avLst>
                <a:gd name="adj" fmla="val 30801"/>
              </a:avLst>
            </a:prstGeom>
            <a:blipFill dpi="0" rotWithShape="1">
              <a:blip r:embed="rId3"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7" name="Freeform: Shape 37"/>
            <p:cNvSpPr/>
            <p:nvPr/>
          </p:nvSpPr>
          <p:spPr bwMode="auto">
            <a:xfrm>
              <a:off x="3408577" y="2450386"/>
              <a:ext cx="386288" cy="386090"/>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chemeClr val="bg1"/>
            </a:solidFill>
            <a:ln>
              <a:noFill/>
            </a:ln>
          </p:spPr>
          <p:txBody>
            <a:bodyPr anchor="ctr"/>
            <a:lstStyle/>
            <a:p>
              <a:pPr algn="ctr"/>
            </a:p>
          </p:txBody>
        </p:sp>
      </p:grpSp>
      <p:grpSp>
        <p:nvGrpSpPr>
          <p:cNvPr id="40" name="组合 39"/>
          <p:cNvGrpSpPr/>
          <p:nvPr/>
        </p:nvGrpSpPr>
        <p:grpSpPr>
          <a:xfrm>
            <a:off x="4242327" y="3075569"/>
            <a:ext cx="833491" cy="929456"/>
            <a:chOff x="4242327" y="3075569"/>
            <a:chExt cx="833491" cy="929456"/>
          </a:xfrm>
        </p:grpSpPr>
        <p:sp>
          <p:nvSpPr>
            <p:cNvPr id="34" name="Arrow: Pentagon 10"/>
            <p:cNvSpPr/>
            <p:nvPr/>
          </p:nvSpPr>
          <p:spPr>
            <a:xfrm rot="16200000">
              <a:off x="4194345" y="3123551"/>
              <a:ext cx="929456" cy="833491"/>
            </a:xfrm>
            <a:prstGeom prst="homePlate">
              <a:avLst>
                <a:gd name="adj" fmla="val 30801"/>
              </a:avLst>
            </a:prstGeom>
            <a:blipFill dpi="0" rotWithShape="1">
              <a:blip r:embed="rId2"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Freeform: Shape 39"/>
            <p:cNvSpPr/>
            <p:nvPr/>
          </p:nvSpPr>
          <p:spPr bwMode="auto">
            <a:xfrm>
              <a:off x="4478719" y="3394166"/>
              <a:ext cx="360708" cy="360524"/>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chemeClr val="bg1"/>
            </a:solidFill>
            <a:ln>
              <a:noFill/>
            </a:ln>
          </p:spPr>
          <p:txBody>
            <a:bodyPr anchor="ctr"/>
            <a:lstStyle/>
            <a:p>
              <a:pPr algn="ctr"/>
            </a:p>
          </p:txBody>
        </p:sp>
      </p:grpSp>
      <p:grpSp>
        <p:nvGrpSpPr>
          <p:cNvPr id="5" name="Group 40"/>
          <p:cNvGrpSpPr/>
          <p:nvPr/>
        </p:nvGrpSpPr>
        <p:grpSpPr>
          <a:xfrm>
            <a:off x="980601" y="1968499"/>
            <a:ext cx="7209801" cy="1604637"/>
            <a:chOff x="1307468" y="2624665"/>
            <a:chExt cx="9613068" cy="2139516"/>
          </a:xfrm>
        </p:grpSpPr>
        <p:grpSp>
          <p:nvGrpSpPr>
            <p:cNvPr id="6" name="Group 41"/>
            <p:cNvGrpSpPr/>
            <p:nvPr/>
          </p:nvGrpSpPr>
          <p:grpSpPr>
            <a:xfrm>
              <a:off x="8170814" y="2624665"/>
              <a:ext cx="2749722" cy="2139516"/>
              <a:chOff x="8170814" y="1912116"/>
              <a:chExt cx="2749722" cy="2139516"/>
            </a:xfrm>
          </p:grpSpPr>
          <p:grpSp>
            <p:nvGrpSpPr>
              <p:cNvPr id="16" name="Group 51"/>
              <p:cNvGrpSpPr/>
              <p:nvPr/>
            </p:nvGrpSpPr>
            <p:grpSpPr>
              <a:xfrm>
                <a:off x="8170814" y="1912116"/>
                <a:ext cx="2611177" cy="2139516"/>
                <a:chOff x="1193500" y="1491637"/>
                <a:chExt cx="3761195" cy="2139516"/>
              </a:xfrm>
            </p:grpSpPr>
            <p:grpSp>
              <p:nvGrpSpPr>
                <p:cNvPr id="18" name="Group 53"/>
                <p:cNvGrpSpPr/>
                <p:nvPr/>
              </p:nvGrpSpPr>
              <p:grpSpPr>
                <a:xfrm>
                  <a:off x="1193500" y="1491637"/>
                  <a:ext cx="3761195" cy="815608"/>
                  <a:chOff x="1317257" y="1824875"/>
                  <a:chExt cx="3761195" cy="815608"/>
                </a:xfrm>
              </p:grpSpPr>
              <p:sp>
                <p:nvSpPr>
                  <p:cNvPr id="22" name="TextBox 57"/>
                  <p:cNvSpPr txBox="1"/>
                  <p:nvPr/>
                </p:nvSpPr>
                <p:spPr>
                  <a:xfrm>
                    <a:off x="1317257" y="2132652"/>
                    <a:ext cx="3761195" cy="507831"/>
                  </a:xfrm>
                  <a:prstGeom prst="rect">
                    <a:avLst/>
                  </a:prstGeom>
                  <a:noFill/>
                </p:spPr>
                <p:txBody>
                  <a:bodyPr wrap="square" lIns="0" tIns="0" rIns="0" bIns="0">
                    <a:normAutofit/>
                  </a:bodyPr>
                  <a:lstStyle/>
                  <a:p>
                    <a:pPr algn="l">
                      <a:lnSpc>
                        <a:spcPct val="120000"/>
                      </a:lnSpc>
                    </a:pPr>
                    <a:r>
                      <a:rPr lang="zh-CN" altLang="en-US" sz="1000"/>
                      <a:t>设计中的视觉元素在整个作品中重复出现</a:t>
                    </a:r>
                    <a:endParaRPr lang="zh-CN" altLang="en-US" sz="1000"/>
                  </a:p>
                </p:txBody>
              </p:sp>
              <p:sp>
                <p:nvSpPr>
                  <p:cNvPr id="23" name="Rectangle 58"/>
                  <p:cNvSpPr/>
                  <p:nvPr/>
                </p:nvSpPr>
                <p:spPr>
                  <a:xfrm>
                    <a:off x="1317257" y="1824875"/>
                    <a:ext cx="3761195" cy="307777"/>
                  </a:xfrm>
                  <a:prstGeom prst="rect">
                    <a:avLst/>
                  </a:prstGeom>
                </p:spPr>
                <p:txBody>
                  <a:bodyPr wrap="none" lIns="0" tIns="0" rIns="0" bIns="0">
                    <a:normAutofit/>
                  </a:bodyPr>
                  <a:lstStyle/>
                  <a:p>
                    <a:pPr algn="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3.重复</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grpSp>
            <p:grpSp>
              <p:nvGrpSpPr>
                <p:cNvPr id="19" name="Group 54"/>
                <p:cNvGrpSpPr/>
                <p:nvPr/>
              </p:nvGrpSpPr>
              <p:grpSpPr>
                <a:xfrm>
                  <a:off x="1193500" y="2815545"/>
                  <a:ext cx="3761195" cy="815608"/>
                  <a:chOff x="1317257" y="1824875"/>
                  <a:chExt cx="3761195" cy="815608"/>
                </a:xfrm>
              </p:grpSpPr>
              <p:sp>
                <p:nvSpPr>
                  <p:cNvPr id="20" name="TextBox 55"/>
                  <p:cNvSpPr txBox="1"/>
                  <p:nvPr/>
                </p:nvSpPr>
                <p:spPr>
                  <a:xfrm>
                    <a:off x="1317257" y="2132652"/>
                    <a:ext cx="3761195" cy="507831"/>
                  </a:xfrm>
                  <a:prstGeom prst="rect">
                    <a:avLst/>
                  </a:prstGeom>
                  <a:noFill/>
                </p:spPr>
                <p:txBody>
                  <a:bodyPr wrap="square" lIns="0" tIns="0" rIns="0" bIns="0">
                    <a:normAutofit/>
                  </a:bodyPr>
                  <a:lstStyle/>
                  <a:p>
                    <a:pPr algn="l">
                      <a:lnSpc>
                        <a:spcPct val="120000"/>
                      </a:lnSpc>
                    </a:pPr>
                    <a:r>
                      <a:rPr lang="zh-CN" altLang="en-US" sz="1000"/>
                      <a:t>避免页面上的元素太过相似，要保持适当差异</a:t>
                    </a:r>
                    <a:endParaRPr lang="zh-CN" altLang="en-US" sz="1000"/>
                  </a:p>
                </p:txBody>
              </p:sp>
              <p:sp>
                <p:nvSpPr>
                  <p:cNvPr id="21" name="Rectangle 56"/>
                  <p:cNvSpPr/>
                  <p:nvPr/>
                </p:nvSpPr>
                <p:spPr>
                  <a:xfrm>
                    <a:off x="1317257" y="1824875"/>
                    <a:ext cx="3761195" cy="307777"/>
                  </a:xfrm>
                  <a:prstGeom prst="rect">
                    <a:avLst/>
                  </a:prstGeom>
                </p:spPr>
                <p:txBody>
                  <a:bodyPr wrap="none" lIns="0" tIns="0" rIns="0" bIns="0">
                    <a:normAutofit/>
                  </a:bodyPr>
                  <a:lstStyle/>
                  <a:p>
                    <a:pPr algn="r"/>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4.对比</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grpSp>
          </p:grpSp>
          <p:cxnSp>
            <p:nvCxnSpPr>
              <p:cNvPr id="17" name="Straight Connector 52"/>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42"/>
            <p:cNvGrpSpPr/>
            <p:nvPr/>
          </p:nvGrpSpPr>
          <p:grpSpPr>
            <a:xfrm>
              <a:off x="1307468" y="2624665"/>
              <a:ext cx="2713719" cy="2139516"/>
              <a:chOff x="1307468" y="1697288"/>
              <a:chExt cx="2713719" cy="2139516"/>
            </a:xfrm>
          </p:grpSpPr>
          <p:grpSp>
            <p:nvGrpSpPr>
              <p:cNvPr id="8" name="Group 43"/>
              <p:cNvGrpSpPr/>
              <p:nvPr/>
            </p:nvGrpSpPr>
            <p:grpSpPr>
              <a:xfrm>
                <a:off x="1410010" y="1697288"/>
                <a:ext cx="2611177" cy="2139516"/>
                <a:chOff x="1193500" y="1491637"/>
                <a:chExt cx="3761195" cy="2139516"/>
              </a:xfrm>
            </p:grpSpPr>
            <p:grpSp>
              <p:nvGrpSpPr>
                <p:cNvPr id="10" name="Group 45"/>
                <p:cNvGrpSpPr/>
                <p:nvPr/>
              </p:nvGrpSpPr>
              <p:grpSpPr>
                <a:xfrm>
                  <a:off x="1193500" y="1491637"/>
                  <a:ext cx="3761195" cy="815608"/>
                  <a:chOff x="1317257" y="1824875"/>
                  <a:chExt cx="3761195" cy="815608"/>
                </a:xfrm>
              </p:grpSpPr>
              <p:sp>
                <p:nvSpPr>
                  <p:cNvPr id="14" name="TextBox 4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a:t>居中对齐、左对齐、右对齐、两端对齐</a:t>
                    </a:r>
                    <a:endParaRPr lang="zh-CN" altLang="en-US" sz="1000"/>
                  </a:p>
                </p:txBody>
              </p:sp>
              <p:sp>
                <p:nvSpPr>
                  <p:cNvPr id="15" name="Rectangle 50"/>
                  <p:cNvSpPr/>
                  <p:nvPr/>
                </p:nvSpPr>
                <p:spPr>
                  <a:xfrm>
                    <a:off x="1317257" y="1824875"/>
                    <a:ext cx="3761195" cy="307777"/>
                  </a:xfrm>
                  <a:prstGeom prst="rect">
                    <a:avLst/>
                  </a:prstGeom>
                </p:spPr>
                <p:txBody>
                  <a:bodyPr wrap="none" lIns="0" tIns="0" rIns="0" bIns="0">
                    <a:normAutofit/>
                  </a:bodyPr>
                  <a:lstStyle/>
                  <a:p>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1.对齐</a:t>
                    </a:r>
                    <a:endParaRPr lang="zh-CN" altLang="en-US" sz="1200" b="1" dirty="0">
                      <a:solidFill>
                        <a:schemeClr val="accent1"/>
                      </a:solidFill>
                    </a:endParaRPr>
                  </a:p>
                </p:txBody>
              </p:sp>
            </p:grpSp>
            <p:grpSp>
              <p:nvGrpSpPr>
                <p:cNvPr id="11" name="Group 46"/>
                <p:cNvGrpSpPr/>
                <p:nvPr/>
              </p:nvGrpSpPr>
              <p:grpSpPr>
                <a:xfrm>
                  <a:off x="1193500" y="2815545"/>
                  <a:ext cx="3761195" cy="815608"/>
                  <a:chOff x="1317257" y="1824875"/>
                  <a:chExt cx="3761195" cy="815608"/>
                </a:xfrm>
              </p:grpSpPr>
              <p:sp>
                <p:nvSpPr>
                  <p:cNvPr id="12" name="TextBox 4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a:t>彼此相关的项应成为一个视觉单元</a:t>
                    </a:r>
                    <a:endParaRPr lang="zh-CN" altLang="en-US" sz="1000"/>
                  </a:p>
                </p:txBody>
              </p:sp>
              <p:sp>
                <p:nvSpPr>
                  <p:cNvPr id="13" name="Rectangle 48"/>
                  <p:cNvSpPr/>
                  <p:nvPr/>
                </p:nvSpPr>
                <p:spPr>
                  <a:xfrm>
                    <a:off x="1317257" y="1824875"/>
                    <a:ext cx="3761195" cy="307777"/>
                  </a:xfrm>
                  <a:prstGeom prst="rect">
                    <a:avLst/>
                  </a:prstGeom>
                </p:spPr>
                <p:txBody>
                  <a:bodyPr wrap="none" lIns="0" tIns="0" rIns="0" bIns="0">
                    <a:normAutofit/>
                  </a:bodyPr>
                  <a:lstStyle/>
                  <a:p>
                    <a:r>
                      <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rPr>
                      <a:t>2.亲密性</a:t>
                    </a:r>
                    <a:endParaRPr lang="zh-CN" altLang="en-US" sz="1200" dirty="0" smtClean="0">
                      <a:solidFill>
                        <a:schemeClr val="accent3">
                          <a:lumMod val="25000"/>
                        </a:schemeClr>
                      </a:solidFill>
                      <a:latin typeface="微软雅黑" panose="020B0503020204020204" pitchFamily="34" charset="-122"/>
                      <a:ea typeface="微软雅黑" panose="020B0503020204020204" pitchFamily="34" charset="-122"/>
                    </a:endParaRPr>
                  </a:p>
                </p:txBody>
              </p:sp>
            </p:grpSp>
          </p:grpSp>
          <p:cxnSp>
            <p:nvCxnSpPr>
              <p:cNvPr id="9" name="Straight Connector 44"/>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42" name="Title 1"/>
          <p:cNvSpPr txBox="1"/>
          <p:nvPr/>
        </p:nvSpPr>
        <p:spPr>
          <a:xfrm>
            <a:off x="280035" y="200025"/>
            <a:ext cx="300609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2">
                    <a:lumMod val="65000"/>
                  </a:schemeClr>
                </a:solidFill>
                <a:latin typeface="微软雅黑" panose="020B0503020204020204" pitchFamily="34" charset="-122"/>
                <a:ea typeface="微软雅黑" panose="020B0503020204020204" pitchFamily="34" charset="-122"/>
              </a:rPr>
              <a:t>二、平面设计的基本原则</a:t>
            </a:r>
            <a:endParaRPr lang="en-GB" alt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95655" y="697230"/>
            <a:ext cx="2895600" cy="184150"/>
          </a:xfrm>
          <a:prstGeom prst="rect">
            <a:avLst/>
          </a:prstGeom>
          <a:noFill/>
        </p:spPr>
        <p:txBody>
          <a:bodyPr wrap="none" lIns="0" tIns="0" rIns="0" bIns="0" rtlCol="0">
            <a:spAutoFit/>
          </a:bodyPr>
          <a:p>
            <a:r>
              <a:rPr lang="en-US" sz="1200" dirty="0" smtClean="0">
                <a:solidFill>
                  <a:schemeClr val="accent3">
                    <a:lumMod val="50000"/>
                  </a:schemeClr>
                </a:solidFill>
                <a:latin typeface="微软雅黑" panose="020B0503020204020204" pitchFamily="34" charset="-122"/>
                <a:ea typeface="微软雅黑" panose="020B0503020204020204" pitchFamily="34" charset="-122"/>
              </a:rPr>
              <a:t>四大基本原则：对齐、亲密性、重复和对比</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up)">
                                      <p:cBhvr>
                                        <p:cTn id="13" dur="500"/>
                                        <p:tgtEl>
                                          <p:spTgt spid="3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down)">
                                      <p:cBhvr>
                                        <p:cTn id="29" dur="500"/>
                                        <p:tgtEl>
                                          <p:spTgt spid="4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right)">
                                      <p:cBhvr>
                                        <p:cTn id="37" dur="500"/>
                                        <p:tgtEl>
                                          <p:spTgt spid="4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right)">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randombar(horizontal)">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3" grpId="0" animBg="1"/>
      <p:bldP spid="35" grpId="0" animBg="1"/>
      <p:bldP spid="37"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656542" y="4370181"/>
            <a:ext cx="369291" cy="369291"/>
            <a:chOff x="5911677" y="2598531"/>
            <a:chExt cx="369291" cy="369291"/>
          </a:xfrm>
        </p:grpSpPr>
        <p:sp>
          <p:nvSpPr>
            <p:cNvPr id="8" name="Oval 8"/>
            <p:cNvSpPr/>
            <p:nvPr/>
          </p:nvSpPr>
          <p:spPr>
            <a:xfrm rot="2700000">
              <a:off x="5911677" y="2598531"/>
              <a:ext cx="369291" cy="369291"/>
            </a:xfrm>
            <a:prstGeom prst="ellipse">
              <a:avLst/>
            </a:prstGeom>
            <a:solidFill>
              <a:srgbClr val="F9F9F9"/>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 name="TextBox 9"/>
            <p:cNvSpPr txBox="1"/>
            <p:nvPr/>
          </p:nvSpPr>
          <p:spPr>
            <a:xfrm>
              <a:off x="5936419" y="2652604"/>
              <a:ext cx="330860" cy="276999"/>
            </a:xfrm>
            <a:prstGeom prst="rect">
              <a:avLst/>
            </a:prstGeom>
            <a:noFill/>
          </p:spPr>
          <p:txBody>
            <a:bodyPr wrap="none">
              <a:normAutofit fontScale="85000" lnSpcReduction="20000"/>
            </a:bodyPr>
            <a:lstStyle/>
            <a:p>
              <a:pPr algn="ctr"/>
              <a:r>
                <a:rPr lang="id-ID" b="1">
                  <a:solidFill>
                    <a:schemeClr val="tx1">
                      <a:lumMod val="75000"/>
                      <a:lumOff val="25000"/>
                    </a:schemeClr>
                  </a:solidFill>
                </a:rPr>
                <a:t>01</a:t>
              </a:r>
              <a:endParaRPr lang="id-ID" b="1">
                <a:solidFill>
                  <a:schemeClr val="tx1">
                    <a:lumMod val="75000"/>
                    <a:lumOff val="25000"/>
                  </a:schemeClr>
                </a:solidFill>
              </a:endParaRPr>
            </a:p>
          </p:txBody>
        </p:sp>
      </p:grpSp>
      <p:grpSp>
        <p:nvGrpSpPr>
          <p:cNvPr id="29" name="组合 28"/>
          <p:cNvGrpSpPr/>
          <p:nvPr/>
        </p:nvGrpSpPr>
        <p:grpSpPr>
          <a:xfrm>
            <a:off x="4823852" y="4369919"/>
            <a:ext cx="369291" cy="369291"/>
            <a:chOff x="7202562" y="1466699"/>
            <a:chExt cx="369291" cy="369291"/>
          </a:xfrm>
        </p:grpSpPr>
        <p:sp>
          <p:nvSpPr>
            <p:cNvPr id="10" name="Oval 11"/>
            <p:cNvSpPr/>
            <p:nvPr/>
          </p:nvSpPr>
          <p:spPr>
            <a:xfrm rot="2700000">
              <a:off x="7202562" y="1466699"/>
              <a:ext cx="369291" cy="369291"/>
            </a:xfrm>
            <a:prstGeom prst="ellipse">
              <a:avLst/>
            </a:prstGeom>
            <a:solidFill>
              <a:schemeClr val="bg1"/>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TextBox 12"/>
            <p:cNvSpPr txBox="1"/>
            <p:nvPr/>
          </p:nvSpPr>
          <p:spPr>
            <a:xfrm>
              <a:off x="7218481" y="1514701"/>
              <a:ext cx="330860" cy="276999"/>
            </a:xfrm>
            <a:prstGeom prst="rect">
              <a:avLst/>
            </a:prstGeom>
            <a:noFill/>
          </p:spPr>
          <p:txBody>
            <a:bodyPr wrap="none">
              <a:normAutofit fontScale="85000" lnSpcReduction="20000"/>
            </a:bodyPr>
            <a:lstStyle/>
            <a:p>
              <a:pPr algn="ctr"/>
              <a:r>
                <a:rPr lang="id-ID" b="1">
                  <a:solidFill>
                    <a:schemeClr val="tx1">
                      <a:lumMod val="75000"/>
                      <a:lumOff val="25000"/>
                    </a:schemeClr>
                  </a:solidFill>
                </a:rPr>
                <a:t>02</a:t>
              </a:r>
              <a:endParaRPr lang="id-ID" b="1">
                <a:solidFill>
                  <a:schemeClr val="tx1">
                    <a:lumMod val="75000"/>
                    <a:lumOff val="25000"/>
                  </a:schemeClr>
                </a:solidFill>
              </a:endParaRPr>
            </a:p>
          </p:txBody>
        </p:sp>
      </p:grpSp>
      <p:grpSp>
        <p:nvGrpSpPr>
          <p:cNvPr id="27" name="组合 26"/>
          <p:cNvGrpSpPr/>
          <p:nvPr/>
        </p:nvGrpSpPr>
        <p:grpSpPr>
          <a:xfrm>
            <a:off x="7610046" y="4417808"/>
            <a:ext cx="369291" cy="369291"/>
            <a:chOff x="8081216" y="3831068"/>
            <a:chExt cx="369291" cy="369291"/>
          </a:xfrm>
        </p:grpSpPr>
        <p:sp>
          <p:nvSpPr>
            <p:cNvPr id="12" name="Oval 14"/>
            <p:cNvSpPr/>
            <p:nvPr/>
          </p:nvSpPr>
          <p:spPr>
            <a:xfrm rot="2700000">
              <a:off x="8081216" y="3831068"/>
              <a:ext cx="369291" cy="369291"/>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3" name="TextBox 15"/>
            <p:cNvSpPr txBox="1"/>
            <p:nvPr/>
          </p:nvSpPr>
          <p:spPr>
            <a:xfrm>
              <a:off x="8096871" y="3883943"/>
              <a:ext cx="330860" cy="276999"/>
            </a:xfrm>
            <a:prstGeom prst="rect">
              <a:avLst/>
            </a:prstGeom>
            <a:noFill/>
          </p:spPr>
          <p:txBody>
            <a:bodyPr wrap="none">
              <a:normAutofit fontScale="85000" lnSpcReduction="20000"/>
            </a:bodyPr>
            <a:lstStyle/>
            <a:p>
              <a:pPr algn="ctr"/>
              <a:r>
                <a:rPr lang="id-ID" b="1">
                  <a:solidFill>
                    <a:schemeClr val="tx1">
                      <a:lumMod val="75000"/>
                      <a:lumOff val="25000"/>
                    </a:schemeClr>
                  </a:solidFill>
                </a:rPr>
                <a:t>03</a:t>
              </a:r>
              <a:endParaRPr lang="id-ID" b="1">
                <a:solidFill>
                  <a:schemeClr val="tx1">
                    <a:lumMod val="75000"/>
                    <a:lumOff val="25000"/>
                  </a:schemeClr>
                </a:solidFill>
              </a:endParaRPr>
            </a:p>
          </p:txBody>
        </p:sp>
      </p:grpSp>
      <p:sp>
        <p:nvSpPr>
          <p:cNvPr id="30" name="Title 1"/>
          <p:cNvSpPr txBox="1"/>
          <p:nvPr/>
        </p:nvSpPr>
        <p:spPr>
          <a:xfrm>
            <a:off x="747395" y="200025"/>
            <a:ext cx="163703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实训模块</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26770" y="802005"/>
            <a:ext cx="4342130" cy="1045845"/>
          </a:xfrm>
          <a:prstGeom prst="rect">
            <a:avLst/>
          </a:prstGeom>
          <a:noFill/>
        </p:spPr>
        <p:txBody>
          <a:bodyPr wrap="none" lIns="0" tIns="0" rIns="0" bIns="0" rtlCol="0">
            <a:spAutoFit/>
          </a:bodyPr>
          <a:p>
            <a:pPr algn="l"/>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实训内容：绘制文字Logo</a:t>
            </a:r>
            <a:endPar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endParaRPr>
          </a:p>
          <a:p>
            <a:pPr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步骤1 先在草稿纸上打好草稿。</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步骤2 用图形工具、文字工具、钢笔工具进行绘制。</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a:p>
            <a:pPr algn="l">
              <a:lnSpc>
                <a:spcPct val="150000"/>
              </a:lnSpc>
              <a:buNone/>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步骤3 在步骤</a:t>
            </a:r>
            <a:r>
              <a:rPr lang="en-US" altLang="zh-CN" sz="1200" dirty="0" smtClean="0">
                <a:solidFill>
                  <a:schemeClr val="accent3">
                    <a:lumMod val="50000"/>
                  </a:schemeClr>
                </a:solidFill>
                <a:latin typeface="微软雅黑" panose="020B0503020204020204" pitchFamily="34" charset="-122"/>
                <a:ea typeface="微软雅黑" panose="020B0503020204020204" pitchFamily="34" charset="-122"/>
              </a:rPr>
              <a:t>2</a:t>
            </a: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的基础上，利用渐变工具让 Logo 变得有层次感。</a:t>
            </a:r>
            <a:endParaRPr lang="en-US" altLang="zh-CN" sz="1600" b="1" dirty="0" smtClean="0">
              <a:solidFill>
                <a:schemeClr val="accent6"/>
              </a:solidFill>
              <a:latin typeface="微软雅黑" panose="020B0503020204020204" pitchFamily="34" charset="-122"/>
              <a:ea typeface="微软雅黑" panose="020B0503020204020204" pitchFamily="34" charset="-122"/>
            </a:endParaRPr>
          </a:p>
        </p:txBody>
      </p:sp>
      <p:pic>
        <p:nvPicPr>
          <p:cNvPr id="3" name="图片 2" descr="图3-109"/>
          <p:cNvPicPr>
            <a:picLocks noChangeAspect="1"/>
          </p:cNvPicPr>
          <p:nvPr/>
        </p:nvPicPr>
        <p:blipFill>
          <a:blip r:embed="rId1"/>
          <a:stretch>
            <a:fillRect/>
          </a:stretch>
        </p:blipFill>
        <p:spPr>
          <a:xfrm>
            <a:off x="480695" y="2183130"/>
            <a:ext cx="2635885" cy="1977390"/>
          </a:xfrm>
          <a:prstGeom prst="rect">
            <a:avLst/>
          </a:prstGeom>
        </p:spPr>
      </p:pic>
      <p:pic>
        <p:nvPicPr>
          <p:cNvPr id="31" name="图片 30" descr="图3-110"/>
          <p:cNvPicPr>
            <a:picLocks noChangeAspect="1"/>
          </p:cNvPicPr>
          <p:nvPr/>
        </p:nvPicPr>
        <p:blipFill>
          <a:blip r:embed="rId2"/>
          <a:stretch>
            <a:fillRect/>
          </a:stretch>
        </p:blipFill>
        <p:spPr>
          <a:xfrm>
            <a:off x="3679190" y="2183130"/>
            <a:ext cx="2526030" cy="2021840"/>
          </a:xfrm>
          <a:prstGeom prst="rect">
            <a:avLst/>
          </a:prstGeom>
        </p:spPr>
      </p:pic>
      <p:pic>
        <p:nvPicPr>
          <p:cNvPr id="33" name="图片 32" descr="图3-111"/>
          <p:cNvPicPr>
            <a:picLocks noChangeAspect="1"/>
          </p:cNvPicPr>
          <p:nvPr/>
        </p:nvPicPr>
        <p:blipFill>
          <a:blip r:embed="rId3"/>
          <a:stretch>
            <a:fillRect/>
          </a:stretch>
        </p:blipFill>
        <p:spPr>
          <a:xfrm>
            <a:off x="6712585" y="2108200"/>
            <a:ext cx="2052955" cy="21278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000"/>
                                        <p:tgtEl>
                                          <p:spTgt spid="28"/>
                                        </p:tgtEl>
                                      </p:cBhvr>
                                    </p:animEffect>
                                  </p:childTnLst>
                                </p:cTn>
                              </p:par>
                              <p:par>
                                <p:cTn id="8" presetID="21" presetClass="entr" presetSubtype="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heel(1)">
                                      <p:cBhvr>
                                        <p:cTn id="10" dur="1000"/>
                                        <p:tgtEl>
                                          <p:spTgt spid="29"/>
                                        </p:tgtEl>
                                      </p:cBhvr>
                                    </p:animEffect>
                                  </p:childTnLst>
                                </p:cTn>
                              </p:par>
                              <p:par>
                                <p:cTn id="11" presetID="21" presetClass="entr" presetSubtype="1"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heel(1)">
                                      <p:cBhvr>
                                        <p:cTn id="1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p:cNvSpPr txBox="1"/>
          <p:nvPr/>
        </p:nvSpPr>
        <p:spPr>
          <a:xfrm>
            <a:off x="279905"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endParaRPr lang="en-US" alt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2" name="Title 1"/>
          <p:cNvSpPr txBox="1"/>
          <p:nvPr/>
        </p:nvSpPr>
        <p:spPr>
          <a:xfrm>
            <a:off x="747395" y="200025"/>
            <a:ext cx="163703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bg2">
                    <a:lumMod val="65000"/>
                  </a:schemeClr>
                </a:solidFill>
                <a:latin typeface="微软雅黑" panose="020B0503020204020204" pitchFamily="34" charset="-122"/>
                <a:ea typeface="微软雅黑" panose="020B0503020204020204" pitchFamily="34" charset="-122"/>
              </a:rPr>
              <a:t>思考与练习</a:t>
            </a:r>
            <a:endParaRPr lang="zh-CN" sz="1800" dirty="0">
              <a:solidFill>
                <a:schemeClr val="bg2">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31545" y="1036955"/>
            <a:ext cx="6228080" cy="1200150"/>
          </a:xfrm>
          <a:prstGeom prst="rect">
            <a:avLst/>
          </a:prstGeom>
          <a:noFill/>
        </p:spPr>
        <p:txBody>
          <a:bodyPr wrap="none" lIns="0" tIns="0" rIns="0" bIns="0" rtlCol="0">
            <a:spAutoFit/>
          </a:bodyPr>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一、填空题。（见书P87）</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二、思考题。</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除了以上提到的平面设计的八大应用领域之外，还有哪些领域也涉及了平面设计的运用？</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3">
                    <a:lumMod val="25000"/>
                  </a:schemeClr>
                </a:solidFill>
                <a:latin typeface="微软雅黑" panose="020B0503020204020204" pitchFamily="34" charset="-122"/>
                <a:ea typeface="微软雅黑" panose="020B0503020204020204" pitchFamily="34" charset="-122"/>
              </a:rPr>
              <a:t>三、操作题。</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a:p>
            <a:pPr indent="284480" eaLnBrk="1" latinLnBrk="0" hangingPunct="1">
              <a:lnSpc>
                <a:spcPct val="150000"/>
              </a:lnSpc>
            </a:pPr>
            <a:r>
              <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rPr>
              <a:t>设计一套VI或UI。</a:t>
            </a:r>
            <a:endParaRPr lang="zh-CN" altLang="en-US" sz="1200" dirty="0" smtClean="0">
              <a:solidFill>
                <a:schemeClr val="accent3">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a:t>延时符</a:t>
            </a:r>
            <a:endParaRPr lang="zh-CN" altLang="en-US" dirty="0"/>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4648" t="5464" r="4648" b="3462"/>
          <a:stretch>
            <a:fillRect/>
          </a:stretch>
        </p:blipFill>
        <p:spPr>
          <a:xfrm>
            <a:off x="-1" y="0"/>
            <a:ext cx="9144001" cy="514350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5272" y="629236"/>
            <a:ext cx="3906928" cy="3906928"/>
          </a:xfrm>
          <a:prstGeom prst="rect">
            <a:avLst/>
          </a:prstGeom>
        </p:spPr>
      </p:pic>
      <p:sp>
        <p:nvSpPr>
          <p:cNvPr id="9" name="任意多边形: 形状 8"/>
          <p:cNvSpPr/>
          <p:nvPr/>
        </p:nvSpPr>
        <p:spPr>
          <a:xfrm>
            <a:off x="2565350" y="986829"/>
            <a:ext cx="4238898" cy="3191743"/>
          </a:xfrm>
          <a:custGeom>
            <a:avLst/>
            <a:gdLst>
              <a:gd name="connsiteX0" fmla="*/ 220104 w 4238898"/>
              <a:gd name="connsiteY0" fmla="*/ 2176475 h 3191743"/>
              <a:gd name="connsiteX1" fmla="*/ 442526 w 4238898"/>
              <a:gd name="connsiteY1" fmla="*/ 14042 h 3191743"/>
              <a:gd name="connsiteX2" fmla="*/ 4198980 w 4238898"/>
              <a:gd name="connsiteY2" fmla="*/ 1336215 h 3191743"/>
              <a:gd name="connsiteX3" fmla="*/ 2296040 w 4238898"/>
              <a:gd name="connsiteY3" fmla="*/ 3140302 h 3191743"/>
              <a:gd name="connsiteX4" fmla="*/ 318959 w 4238898"/>
              <a:gd name="connsiteY4" fmla="*/ 2522464 h 3191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898" h="3191743">
                <a:moveTo>
                  <a:pt x="220104" y="2176475"/>
                </a:moveTo>
                <a:cubicBezTo>
                  <a:pt x="-258" y="1165280"/>
                  <a:pt x="-220620" y="154085"/>
                  <a:pt x="442526" y="14042"/>
                </a:cubicBezTo>
                <a:cubicBezTo>
                  <a:pt x="1105672" y="-126001"/>
                  <a:pt x="3890061" y="815172"/>
                  <a:pt x="4198980" y="1336215"/>
                </a:cubicBezTo>
                <a:cubicBezTo>
                  <a:pt x="4507899" y="1857258"/>
                  <a:pt x="2942710" y="2942594"/>
                  <a:pt x="2296040" y="3140302"/>
                </a:cubicBezTo>
                <a:cubicBezTo>
                  <a:pt x="1649370" y="3338010"/>
                  <a:pt x="984164" y="2930237"/>
                  <a:pt x="318959" y="2522464"/>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62325" y="2665730"/>
            <a:ext cx="2059305" cy="460375"/>
          </a:xfrm>
          <a:prstGeom prst="rect">
            <a:avLst/>
          </a:prstGeom>
        </p:spPr>
        <p:txBody>
          <a:bodyPr wrap="square">
            <a:spAutoFit/>
          </a:bodyPr>
          <a:lstStyle/>
          <a:p>
            <a:pPr algn="ctr" fontAlgn="auto">
              <a:spcBef>
                <a:spcPts val="0"/>
              </a:spcBef>
              <a:spcAft>
                <a:spcPts val="0"/>
              </a:spcAft>
              <a:defRPr/>
            </a:pPr>
            <a:r>
              <a:rPr lang="zh-CN" altLang="en-US" sz="24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rPr>
              <a:t> 谢谢欣赏</a:t>
            </a:r>
            <a:endParaRPr lang="zh-CN" altLang="en-US" sz="2400" spc="300" dirty="0">
              <a:solidFill>
                <a:srgbClr val="27444D"/>
              </a:solidFill>
              <a:latin typeface="方正兰亭黑简体" panose="02000000000000000000" pitchFamily="2" charset="-122"/>
              <a:ea typeface="方正兰亭黑简体" panose="02000000000000000000" pitchFamily="2" charset="-122"/>
              <a:sym typeface="微软雅黑" panose="020B0503020204020204" pitchFamily="34" charset="-122"/>
            </a:endParaRPr>
          </a:p>
        </p:txBody>
      </p:sp>
      <p:sp>
        <p:nvSpPr>
          <p:cNvPr id="12" name="矩形 11"/>
          <p:cNvSpPr/>
          <p:nvPr/>
        </p:nvSpPr>
        <p:spPr>
          <a:xfrm>
            <a:off x="3018798" y="1735879"/>
            <a:ext cx="2865978" cy="645160"/>
          </a:xfrm>
          <a:prstGeom prst="rect">
            <a:avLst/>
          </a:prstGeom>
        </p:spPr>
        <p:txBody>
          <a:bodyPr wrap="square">
            <a:spAutoFit/>
          </a:bodyPr>
          <a:lstStyle/>
          <a:p>
            <a:endParaRPr lang="zh-CN" altLang="en-US" sz="3600" spc="300" dirty="0">
              <a:solidFill>
                <a:srgbClr val="27444D"/>
              </a:solidFill>
              <a:latin typeface="DFPOP1W7-B5" panose="040B0709000000000000" pitchFamily="81" charset="-120"/>
              <a:ea typeface="DFPOP1W7-B5" panose="040B0709000000000000" pitchFamily="81" charset="-120"/>
              <a:cs typeface="Adobe Arabic" panose="02040503050201020203" pitchFamily="18" charset="-78"/>
              <a:sym typeface="微软雅黑"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8798" y="3864073"/>
            <a:ext cx="2993362" cy="100933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3018798" y="339502"/>
            <a:ext cx="2993362" cy="1009330"/>
          </a:xfrm>
          <a:prstGeom prst="rect">
            <a:avLst/>
          </a:prstGeom>
        </p:spPr>
      </p:pic>
      <p:cxnSp>
        <p:nvCxnSpPr>
          <p:cNvPr id="16" name="直接连接符 15"/>
          <p:cNvCxnSpPr/>
          <p:nvPr/>
        </p:nvCxnSpPr>
        <p:spPr>
          <a:xfrm>
            <a:off x="3419872" y="2427734"/>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419872" y="3363838"/>
            <a:ext cx="1944216" cy="0"/>
          </a:xfrm>
          <a:prstGeom prst="line">
            <a:avLst/>
          </a:prstGeom>
          <a:ln>
            <a:solidFill>
              <a:srgbClr val="E0837C"/>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 presetClass="entr" presetSubtype="1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tags/tag1.xml><?xml version="1.0" encoding="utf-8"?>
<p:tagLst xmlns:p="http://schemas.openxmlformats.org/presentationml/2006/main">
  <p:tag name="SELECTED" val="True"/>
</p:tagLst>
</file>

<file path=ppt/theme/_rels/theme1.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主题​​">
  <a:themeElements>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1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2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3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4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5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6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6.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7.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7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0.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1.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2.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3.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4.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85.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ppt/theme/themeOverride9.xml><?xml version="1.0" encoding="utf-8"?>
<a:themeOverride xmlns:a="http://schemas.openxmlformats.org/drawingml/2006/main">
  <a:clrScheme name="自定义 2">
    <a:dk1>
      <a:srgbClr val="000000"/>
    </a:dk1>
    <a:lt1>
      <a:srgbClr val="FFFFFF"/>
    </a:lt1>
    <a:dk2>
      <a:srgbClr val="FFFFFF"/>
    </a:dk2>
    <a:lt2>
      <a:srgbClr val="FFFFFF"/>
    </a:lt2>
    <a:accent1>
      <a:srgbClr val="CCE3D9"/>
    </a:accent1>
    <a:accent2>
      <a:srgbClr val="ACC2C0"/>
    </a:accent2>
    <a:accent3>
      <a:srgbClr val="CCE3D9"/>
    </a:accent3>
    <a:accent4>
      <a:srgbClr val="ACC2C0"/>
    </a:accent4>
    <a:accent5>
      <a:srgbClr val="ACC2C0"/>
    </a:accent5>
    <a:accent6>
      <a:srgbClr val="CCE3D9"/>
    </a:accent6>
    <a:hlink>
      <a:srgbClr val="262626"/>
    </a:hlink>
    <a:folHlink>
      <a:srgbClr val="787777"/>
    </a:folHlink>
  </a:clrScheme>
</a:themeOverride>
</file>

<file path=docProps/app.xml><?xml version="1.0" encoding="utf-8"?>
<Properties xmlns="http://schemas.openxmlformats.org/officeDocument/2006/extended-properties" xmlns:vt="http://schemas.openxmlformats.org/officeDocument/2006/docPropsVTypes">
  <TotalTime>0</TotalTime>
  <Words>11382</Words>
  <Application>WPS 演示</Application>
  <PresentationFormat>全屏显示(16:9)</PresentationFormat>
  <Paragraphs>614</Paragraphs>
  <Slides>93</Slides>
  <Notes>7</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93</vt:i4>
      </vt:variant>
    </vt:vector>
  </HeadingPairs>
  <TitlesOfParts>
    <vt:vector size="111" baseType="lpstr">
      <vt:lpstr>Arial</vt:lpstr>
      <vt:lpstr>宋体</vt:lpstr>
      <vt:lpstr>Wingdings</vt:lpstr>
      <vt:lpstr>Calibri</vt:lpstr>
      <vt:lpstr>微软雅黑</vt:lpstr>
      <vt:lpstr>方正兰亭黑简体</vt:lpstr>
      <vt:lpstr>黑体</vt:lpstr>
      <vt:lpstr>DFPOP1W7-B5</vt:lpstr>
      <vt:lpstr>Adobe Arabic</vt:lpstr>
      <vt:lpstr>U.S. 101</vt:lpstr>
      <vt:lpstr>Roboto</vt:lpstr>
      <vt:lpstr>Open Sans Light</vt:lpstr>
      <vt:lpstr>MingLiU-ExtB</vt:lpstr>
      <vt:lpstr>Arial Unicode MS</vt:lpstr>
      <vt:lpstr>Wingdings</vt:lpstr>
      <vt:lpstr>Segoe Print</vt:lpstr>
      <vt:lpstr>Yu Gothic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V/sun</cp:lastModifiedBy>
  <cp:revision>999</cp:revision>
  <dcterms:created xsi:type="dcterms:W3CDTF">2015-04-24T01:01:00Z</dcterms:created>
  <dcterms:modified xsi:type="dcterms:W3CDTF">2019-04-11T02:35:53Z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